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1B805F-FF0F-4BAA-A3A3-E4F945D687F8}"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dirty="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B6F927C-B73E-4F9D-ADFE-F6E23BD7CEE8}" type="datetimeFigureOut">
              <a:rPr lang="en-US" dirty="0"/>
              <a:t>3/28/2023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dirty="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dirty="0"/>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dirty="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dirty="0"/>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6A73BC-5D11-4675-B334-102E1E8C9B50}" type="datetimeFigureOut">
              <a:rPr lang="en-US" dirty="0"/>
              <a:t>3/28/2023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27B8E45F-652B-4E89-8925-000B0AB8FD98}" type="datetimeFigureOut">
              <a:rPr lang="en-US" dirty="0"/>
              <a:t>3/28/2023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C4A3462A-2D5B-48AF-A3D4-EF8A90A50A80}" type="datetimeFigureOut">
              <a:rPr lang="en-US" dirty="0"/>
              <a:t>3/28/2023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ner restaurant">
            <a:extLst>
              <a:ext uri="{FF2B5EF4-FFF2-40B4-BE49-F238E27FC236}">
                <a16:creationId xmlns:a16="http://schemas.microsoft.com/office/drawing/2014/main" id="{ECC35F64-6B7C-08D0-D8E9-AD476637F379}"/>
              </a:ext>
            </a:extLst>
          </p:cNvPr>
          <p:cNvPicPr>
            <a:picLocks noChangeAspect="1"/>
          </p:cNvPicPr>
          <p:nvPr/>
        </p:nvPicPr>
        <p:blipFill rotWithShape="1">
          <a:blip r:embed="rId2"/>
          <a:srcRect t="7802" b="7802"/>
          <a:stretch/>
        </p:blipFill>
        <p:spPr>
          <a:xfrm>
            <a:off x="10" y="10"/>
            <a:ext cx="12191980" cy="6857990"/>
          </a:xfrm>
          <a:prstGeom prst="rect">
            <a:avLst/>
          </a:prstGeom>
        </p:spPr>
      </p:pic>
      <p:sp>
        <p:nvSpPr>
          <p:cNvPr id="32" name="Rectangle 31">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41" name="Oval 40">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2">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0" name="Oval 41">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FBDA8D36-CC05-D11A-A834-BB1F0D5B7CD9}"/>
              </a:ext>
            </a:extLst>
          </p:cNvPr>
          <p:cNvSpPr>
            <a:spLocks noGrp="1"/>
          </p:cNvSpPr>
          <p:nvPr>
            <p:ph type="ctrTitle"/>
          </p:nvPr>
        </p:nvSpPr>
        <p:spPr>
          <a:xfrm>
            <a:off x="1051560" y="2612367"/>
            <a:ext cx="9966960" cy="3017156"/>
          </a:xfrm>
        </p:spPr>
        <p:txBody>
          <a:bodyPr>
            <a:normAutofit/>
          </a:bodyPr>
          <a:lstStyle/>
          <a:p>
            <a:r>
              <a:rPr lang="en-US" b="1" i="0">
                <a:solidFill>
                  <a:schemeClr val="tx1"/>
                </a:solidFill>
                <a:effectLst/>
                <a:latin typeface="Tempus Sans ITC" panose="04020404030D07020202" pitchFamily="82" charset="0"/>
              </a:rPr>
              <a:t>Case Study #1 - Danny's Diner</a:t>
            </a:r>
            <a:endParaRPr lang="en-IN">
              <a:solidFill>
                <a:schemeClr val="tx1"/>
              </a:solidFill>
              <a:latin typeface="Tempus Sans ITC" panose="04020404030D07020202" pitchFamily="82" charset="0"/>
            </a:endParaRPr>
          </a:p>
        </p:txBody>
      </p:sp>
      <p:pic>
        <p:nvPicPr>
          <p:cNvPr id="6" name="Graphic 5" descr="Noodles outline">
            <a:extLst>
              <a:ext uri="{FF2B5EF4-FFF2-40B4-BE49-F238E27FC236}">
                <a16:creationId xmlns:a16="http://schemas.microsoft.com/office/drawing/2014/main" id="{1B7DEFD8-7BC7-20B2-82A1-1A14FE6F90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0842" y="5431744"/>
            <a:ext cx="858142" cy="754384"/>
          </a:xfrm>
          <a:prstGeom prst="rect">
            <a:avLst/>
          </a:prstGeom>
        </p:spPr>
      </p:pic>
      <p:sp>
        <p:nvSpPr>
          <p:cNvPr id="7" name="Rectangle 6">
            <a:extLst>
              <a:ext uri="{FF2B5EF4-FFF2-40B4-BE49-F238E27FC236}">
                <a16:creationId xmlns:a16="http://schemas.microsoft.com/office/drawing/2014/main" id="{EFE85A0E-13D7-BEC3-D0F5-CAF96035B094}"/>
              </a:ext>
            </a:extLst>
          </p:cNvPr>
          <p:cNvSpPr/>
          <p:nvPr/>
        </p:nvSpPr>
        <p:spPr>
          <a:xfrm>
            <a:off x="9343770" y="6479356"/>
            <a:ext cx="2772697" cy="39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tx1">
                    <a:lumMod val="95000"/>
                    <a:lumOff val="5000"/>
                  </a:schemeClr>
                </a:solidFill>
                <a:latin typeface="Tempus Sans ITC" panose="04020404030D07020202" pitchFamily="82" charset="0"/>
              </a:rPr>
              <a:t>Presented By: Gurjeet Singh Sodhi</a:t>
            </a:r>
          </a:p>
        </p:txBody>
      </p:sp>
    </p:spTree>
    <p:extLst>
      <p:ext uri="{BB962C8B-B14F-4D97-AF65-F5344CB8AC3E}">
        <p14:creationId xmlns:p14="http://schemas.microsoft.com/office/powerpoint/2010/main" val="43252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What is the most purchased item on the menu and how many times was it purchased by all customers?</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151727"/>
            <a:ext cx="5475891" cy="2554545"/>
          </a:xfrm>
          <a:prstGeom prst="rect">
            <a:avLst/>
          </a:prstGeom>
          <a:noFill/>
        </p:spPr>
        <p:txBody>
          <a:bodyPr wrap="square">
            <a:spAutoFit/>
          </a:bodyPr>
          <a:lstStyle/>
          <a:p>
            <a:r>
              <a:rPr lang="en-US" sz="2000" b="1">
                <a:latin typeface="Tempus Sans ITC" panose="04020404030D07020202" pitchFamily="82" charset="0"/>
              </a:rPr>
              <a:t>SELECT TOP 1 s.product_id,</a:t>
            </a:r>
          </a:p>
          <a:p>
            <a:r>
              <a:rPr lang="en-US" sz="2000" b="1">
                <a:latin typeface="Tempus Sans ITC" panose="04020404030D07020202" pitchFamily="82" charset="0"/>
              </a:rPr>
              <a:t>                       m.product_name,</a:t>
            </a:r>
          </a:p>
          <a:p>
            <a:r>
              <a:rPr lang="en-US" sz="2000" b="1">
                <a:latin typeface="Tempus Sans ITC" panose="04020404030D07020202" pitchFamily="82" charset="0"/>
              </a:rPr>
              <a:t>	              COUNT(s.product_id) AS total_sold </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menu AS m</a:t>
            </a:r>
          </a:p>
          <a:p>
            <a:r>
              <a:rPr lang="en-US" sz="2000" b="1">
                <a:latin typeface="Tempus Sans ITC" panose="04020404030D07020202" pitchFamily="82" charset="0"/>
              </a:rPr>
              <a:t>ON s.product_id = m.product_id</a:t>
            </a:r>
          </a:p>
          <a:p>
            <a:r>
              <a:rPr lang="en-US" sz="2000" b="1">
                <a:latin typeface="Tempus Sans ITC" panose="04020404030D07020202" pitchFamily="82" charset="0"/>
              </a:rPr>
              <a:t>GROUP BY s.product_id,m.product_name</a:t>
            </a:r>
          </a:p>
          <a:p>
            <a:r>
              <a:rPr lang="en-US" sz="2000" b="1">
                <a:latin typeface="Tempus Sans ITC" panose="04020404030D07020202" pitchFamily="82" charset="0"/>
              </a:rPr>
              <a:t>ORDER BY total_sold DESC;</a:t>
            </a:r>
          </a:p>
        </p:txBody>
      </p:sp>
      <p:pic>
        <p:nvPicPr>
          <p:cNvPr id="3" name="Picture 2">
            <a:extLst>
              <a:ext uri="{FF2B5EF4-FFF2-40B4-BE49-F238E27FC236}">
                <a16:creationId xmlns:a16="http://schemas.microsoft.com/office/drawing/2014/main" id="{6D785B8D-A444-BDBF-319F-3D814FDB5C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08687" y="2449552"/>
            <a:ext cx="4251960" cy="2241245"/>
          </a:xfrm>
          <a:prstGeom prst="rect">
            <a:avLst/>
          </a:prstGeom>
        </p:spPr>
      </p:pic>
      <p:pic>
        <p:nvPicPr>
          <p:cNvPr id="6" name="Graphic 5" descr="Noodles outline">
            <a:extLst>
              <a:ext uri="{FF2B5EF4-FFF2-40B4-BE49-F238E27FC236}">
                <a16:creationId xmlns:a16="http://schemas.microsoft.com/office/drawing/2014/main" id="{719B8F71-5D8E-3CFA-8CE2-9B29653567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325808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584775"/>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Which item was the most popular for each customer?</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011755"/>
            <a:ext cx="5475891" cy="3785652"/>
          </a:xfrm>
          <a:prstGeom prst="rect">
            <a:avLst/>
          </a:prstGeom>
          <a:noFill/>
        </p:spPr>
        <p:txBody>
          <a:bodyPr wrap="square">
            <a:spAutoFit/>
          </a:bodyPr>
          <a:lstStyle/>
          <a:p>
            <a:r>
              <a:rPr lang="en-US" sz="2000" b="1">
                <a:latin typeface="Tempus Sans ITC" panose="04020404030D07020202" pitchFamily="82" charset="0"/>
              </a:rPr>
              <a:t>SELECT TOP 1 WITH TIES </a:t>
            </a:r>
          </a:p>
          <a:p>
            <a:r>
              <a:rPr lang="en-US" sz="2000" b="1">
                <a:latin typeface="Tempus Sans ITC" panose="04020404030D07020202" pitchFamily="82" charset="0"/>
              </a:rPr>
              <a:t>                    s.customer_id, </a:t>
            </a:r>
          </a:p>
          <a:p>
            <a:r>
              <a:rPr lang="en-US" sz="2000" b="1">
                <a:latin typeface="Tempus Sans ITC" panose="04020404030D07020202" pitchFamily="82" charset="0"/>
              </a:rPr>
              <a:t>                    COUNT(s.product_id) AS fav_product,</a:t>
            </a:r>
          </a:p>
          <a:p>
            <a:r>
              <a:rPr lang="en-US" sz="2000" b="1">
                <a:latin typeface="Tempus Sans ITC" panose="04020404030D07020202" pitchFamily="82" charset="0"/>
              </a:rPr>
              <a:t>                    m.product_name </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menu AS m</a:t>
            </a:r>
          </a:p>
          <a:p>
            <a:r>
              <a:rPr lang="en-US" sz="2000" b="1">
                <a:latin typeface="Tempus Sans ITC" panose="04020404030D07020202" pitchFamily="82" charset="0"/>
              </a:rPr>
              <a:t>ON s.product_id = m.product_id</a:t>
            </a:r>
          </a:p>
          <a:p>
            <a:r>
              <a:rPr lang="en-US" sz="2000" b="1">
                <a:latin typeface="Tempus Sans ITC" panose="04020404030D07020202" pitchFamily="82" charset="0"/>
              </a:rPr>
              <a:t>GROUP BY s.customer_id, m.product_name </a:t>
            </a:r>
          </a:p>
          <a:p>
            <a:r>
              <a:rPr lang="en-US" sz="2000" b="1">
                <a:latin typeface="Tempus Sans ITC" panose="04020404030D07020202" pitchFamily="82" charset="0"/>
              </a:rPr>
              <a:t>ORDER BY DENSE_RANK() OVER(PARTITION BY customer_id ORDER BY COUNT(s.product_id) DESC);</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6" name="Picture 5">
            <a:extLst>
              <a:ext uri="{FF2B5EF4-FFF2-40B4-BE49-F238E27FC236}">
                <a16:creationId xmlns:a16="http://schemas.microsoft.com/office/drawing/2014/main" id="{DF10244D-0EB9-D128-5F39-B6287DDDE07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16981" y="2392024"/>
            <a:ext cx="4251960" cy="2372013"/>
          </a:xfrm>
          <a:prstGeom prst="rect">
            <a:avLst/>
          </a:prstGeom>
        </p:spPr>
      </p:pic>
    </p:spTree>
    <p:extLst>
      <p:ext uri="{BB962C8B-B14F-4D97-AF65-F5344CB8AC3E}">
        <p14:creationId xmlns:p14="http://schemas.microsoft.com/office/powerpoint/2010/main" val="376693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Which item was purchased first by the customer after they became a member?</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021050"/>
            <a:ext cx="5475891" cy="4093428"/>
          </a:xfrm>
          <a:prstGeom prst="rect">
            <a:avLst/>
          </a:prstGeom>
          <a:noFill/>
        </p:spPr>
        <p:txBody>
          <a:bodyPr wrap="square">
            <a:spAutoFit/>
          </a:bodyPr>
          <a:lstStyle/>
          <a:p>
            <a:r>
              <a:rPr lang="en-US" sz="2000" b="1">
                <a:latin typeface="Tempus Sans ITC" panose="04020404030D07020202" pitchFamily="82" charset="0"/>
              </a:rPr>
              <a:t>SELECT TOP 1 WITH TIES s.customer_id, </a:t>
            </a:r>
          </a:p>
          <a:p>
            <a:r>
              <a:rPr lang="en-US" sz="2000" b="1">
                <a:latin typeface="Tempus Sans ITC" panose="04020404030D07020202" pitchFamily="82" charset="0"/>
              </a:rPr>
              <a:t>                       s.product_id, </a:t>
            </a:r>
          </a:p>
          <a:p>
            <a:r>
              <a:rPr lang="en-US" sz="2000" b="1">
                <a:latin typeface="Tempus Sans ITC" panose="04020404030D07020202" pitchFamily="82" charset="0"/>
              </a:rPr>
              <a:t>			     s.order_date, </a:t>
            </a:r>
          </a:p>
          <a:p>
            <a:r>
              <a:rPr lang="en-US" sz="2000" b="1">
                <a:latin typeface="Tempus Sans ITC" panose="04020404030D07020202" pitchFamily="82" charset="0"/>
              </a:rPr>
              <a:t>			     m.join_date, </a:t>
            </a:r>
          </a:p>
          <a:p>
            <a:r>
              <a:rPr lang="en-US" sz="2000" b="1">
                <a:latin typeface="Tempus Sans ITC" panose="04020404030D07020202" pitchFamily="82" charset="0"/>
              </a:rPr>
              <a:t>			     me.product_name</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members AS m</a:t>
            </a:r>
          </a:p>
          <a:p>
            <a:r>
              <a:rPr lang="en-US" sz="2000" b="1">
                <a:latin typeface="Tempus Sans ITC" panose="04020404030D07020202" pitchFamily="82" charset="0"/>
              </a:rPr>
              <a:t>ON s.customer_id = m.customer_id</a:t>
            </a:r>
          </a:p>
          <a:p>
            <a:r>
              <a:rPr lang="en-US" sz="2000" b="1">
                <a:latin typeface="Tempus Sans ITC" panose="04020404030D07020202" pitchFamily="82" charset="0"/>
              </a:rPr>
              <a:t>INNER JOIN menu AS me</a:t>
            </a:r>
          </a:p>
          <a:p>
            <a:r>
              <a:rPr lang="en-US" sz="2000" b="1">
                <a:latin typeface="Tempus Sans ITC" panose="04020404030D07020202" pitchFamily="82" charset="0"/>
              </a:rPr>
              <a:t>ON me.product_id = s.product_id</a:t>
            </a:r>
          </a:p>
          <a:p>
            <a:r>
              <a:rPr lang="en-US" sz="2000" b="1">
                <a:latin typeface="Tempus Sans ITC" panose="04020404030D07020202" pitchFamily="82" charset="0"/>
              </a:rPr>
              <a:t>WHERE s.order_date &gt;= m.join_date</a:t>
            </a:r>
          </a:p>
          <a:p>
            <a:r>
              <a:rPr lang="en-US" sz="2000" b="1">
                <a:latin typeface="Tempus Sans ITC" panose="04020404030D07020202" pitchFamily="82" charset="0"/>
              </a:rPr>
              <a:t>ORDER BY RANK() OVER(PARTITION BY s.customer_id ORDER BY s.order_date ASC);</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6" name="Picture 5">
            <a:extLst>
              <a:ext uri="{FF2B5EF4-FFF2-40B4-BE49-F238E27FC236}">
                <a16:creationId xmlns:a16="http://schemas.microsoft.com/office/drawing/2014/main" id="{632A5E9C-8DF9-B94E-D20B-F5D60AD03BD2}"/>
              </a:ext>
            </a:extLst>
          </p:cNvPr>
          <p:cNvPicPr>
            <a:picLocks/>
          </p:cNvPicPr>
          <p:nvPr/>
        </p:nvPicPr>
        <p:blipFill>
          <a:blip r:embed="rId4">
            <a:clrChange>
              <a:clrFrom>
                <a:srgbClr val="FFFFFF"/>
              </a:clrFrom>
              <a:clrTo>
                <a:srgbClr val="FFFFFF">
                  <a:alpha val="0"/>
                </a:srgbClr>
              </a:clrTo>
            </a:clrChange>
          </a:blip>
          <a:stretch>
            <a:fillRect/>
          </a:stretch>
        </p:blipFill>
        <p:spPr>
          <a:xfrm>
            <a:off x="6914547" y="2439421"/>
            <a:ext cx="4170569" cy="1725075"/>
          </a:xfrm>
          <a:prstGeom prst="rect">
            <a:avLst/>
          </a:prstGeom>
        </p:spPr>
      </p:pic>
    </p:spTree>
    <p:extLst>
      <p:ext uri="{BB962C8B-B14F-4D97-AF65-F5344CB8AC3E}">
        <p14:creationId xmlns:p14="http://schemas.microsoft.com/office/powerpoint/2010/main" val="314412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Which item was purchased just before the customer became a member?</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021050"/>
            <a:ext cx="5475891" cy="4093428"/>
          </a:xfrm>
          <a:prstGeom prst="rect">
            <a:avLst/>
          </a:prstGeom>
          <a:noFill/>
        </p:spPr>
        <p:txBody>
          <a:bodyPr wrap="square">
            <a:spAutoFit/>
          </a:bodyPr>
          <a:lstStyle/>
          <a:p>
            <a:r>
              <a:rPr lang="en-US" sz="2000" b="1">
                <a:latin typeface="Tempus Sans ITC" panose="04020404030D07020202" pitchFamily="82" charset="0"/>
              </a:rPr>
              <a:t>SELECT TOP 1 WITH TIES s.customer_id, </a:t>
            </a:r>
          </a:p>
          <a:p>
            <a:r>
              <a:rPr lang="en-US" sz="2000" b="1">
                <a:latin typeface="Tempus Sans ITC" panose="04020404030D07020202" pitchFamily="82" charset="0"/>
              </a:rPr>
              <a:t>                                           s.product_id, </a:t>
            </a:r>
          </a:p>
          <a:p>
            <a:r>
              <a:rPr lang="en-US" sz="2000" b="1">
                <a:latin typeface="Tempus Sans ITC" panose="04020404030D07020202" pitchFamily="82" charset="0"/>
              </a:rPr>
              <a:t>			                      s.order_date, </a:t>
            </a:r>
          </a:p>
          <a:p>
            <a:r>
              <a:rPr lang="en-US" sz="2000" b="1">
                <a:latin typeface="Tempus Sans ITC" panose="04020404030D07020202" pitchFamily="82" charset="0"/>
              </a:rPr>
              <a:t>			                      m.join_date, </a:t>
            </a:r>
          </a:p>
          <a:p>
            <a:r>
              <a:rPr lang="en-US" sz="2000" b="1">
                <a:latin typeface="Tempus Sans ITC" panose="04020404030D07020202" pitchFamily="82" charset="0"/>
              </a:rPr>
              <a:t>			                      me.product_name</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members AS m</a:t>
            </a:r>
          </a:p>
          <a:p>
            <a:r>
              <a:rPr lang="en-US" sz="2000" b="1">
                <a:latin typeface="Tempus Sans ITC" panose="04020404030D07020202" pitchFamily="82" charset="0"/>
              </a:rPr>
              <a:t>ON s.customer_id = m.customer_id</a:t>
            </a:r>
          </a:p>
          <a:p>
            <a:r>
              <a:rPr lang="en-US" sz="2000" b="1">
                <a:latin typeface="Tempus Sans ITC" panose="04020404030D07020202" pitchFamily="82" charset="0"/>
              </a:rPr>
              <a:t>INNER JOIN menu AS me</a:t>
            </a:r>
          </a:p>
          <a:p>
            <a:r>
              <a:rPr lang="en-US" sz="2000" b="1">
                <a:latin typeface="Tempus Sans ITC" panose="04020404030D07020202" pitchFamily="82" charset="0"/>
              </a:rPr>
              <a:t>ON me.product_id = s.product_id</a:t>
            </a:r>
          </a:p>
          <a:p>
            <a:r>
              <a:rPr lang="en-US" sz="2000" b="1">
                <a:latin typeface="Tempus Sans ITC" panose="04020404030D07020202" pitchFamily="82" charset="0"/>
              </a:rPr>
              <a:t>WHERE s.order_date &gt;= m.join_date</a:t>
            </a:r>
          </a:p>
          <a:p>
            <a:r>
              <a:rPr lang="en-US" sz="2000" b="1">
                <a:latin typeface="Tempus Sans ITC" panose="04020404030D07020202" pitchFamily="82" charset="0"/>
              </a:rPr>
              <a:t>ORDER BY RANK() OVER(PARTITION BY s.customer_id ORDER BY s.order_date ASC);</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5" name="Picture 4">
            <a:extLst>
              <a:ext uri="{FF2B5EF4-FFF2-40B4-BE49-F238E27FC236}">
                <a16:creationId xmlns:a16="http://schemas.microsoft.com/office/drawing/2014/main" id="{1E1AA33D-6A6D-EDA9-8D72-CE39ACA4AD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6232" y="2375600"/>
            <a:ext cx="4990886" cy="1928043"/>
          </a:xfrm>
          <a:prstGeom prst="rect">
            <a:avLst/>
          </a:prstGeom>
        </p:spPr>
      </p:pic>
    </p:spTree>
    <p:extLst>
      <p:ext uri="{BB962C8B-B14F-4D97-AF65-F5344CB8AC3E}">
        <p14:creationId xmlns:p14="http://schemas.microsoft.com/office/powerpoint/2010/main" val="342914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What is the total items and amount spent for each member before they became a member?</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021050"/>
            <a:ext cx="5475891" cy="3785652"/>
          </a:xfrm>
          <a:prstGeom prst="rect">
            <a:avLst/>
          </a:prstGeom>
          <a:noFill/>
        </p:spPr>
        <p:txBody>
          <a:bodyPr wrap="square">
            <a:spAutoFit/>
          </a:bodyPr>
          <a:lstStyle/>
          <a:p>
            <a:r>
              <a:rPr lang="en-US" sz="2000" b="1">
                <a:latin typeface="Tempus Sans ITC" panose="04020404030D07020202" pitchFamily="82" charset="0"/>
              </a:rPr>
              <a:t>SELECT s.customer_id, </a:t>
            </a:r>
          </a:p>
          <a:p>
            <a:r>
              <a:rPr lang="en-US" sz="2000" b="1">
                <a:latin typeface="Tempus Sans ITC" panose="04020404030D07020202" pitchFamily="82" charset="0"/>
              </a:rPr>
              <a:t>             COUNT(me.product_name) AS total_items,</a:t>
            </a:r>
          </a:p>
          <a:p>
            <a:r>
              <a:rPr lang="en-US" sz="2000" b="1">
                <a:latin typeface="Tempus Sans ITC" panose="04020404030D07020202" pitchFamily="82" charset="0"/>
              </a:rPr>
              <a:t>	     '$'+CAST(SUM (me.price) AS VARCHAR) AS amount_spend           </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members AS m</a:t>
            </a:r>
          </a:p>
          <a:p>
            <a:r>
              <a:rPr lang="en-US" sz="2000" b="1">
                <a:latin typeface="Tempus Sans ITC" panose="04020404030D07020202" pitchFamily="82" charset="0"/>
              </a:rPr>
              <a:t>ON s.customer_id = m.customer_id</a:t>
            </a:r>
          </a:p>
          <a:p>
            <a:r>
              <a:rPr lang="en-US" sz="2000" b="1">
                <a:latin typeface="Tempus Sans ITC" panose="04020404030D07020202" pitchFamily="82" charset="0"/>
              </a:rPr>
              <a:t>INNER JOIN menu AS me</a:t>
            </a:r>
          </a:p>
          <a:p>
            <a:r>
              <a:rPr lang="en-US" sz="2000" b="1">
                <a:latin typeface="Tempus Sans ITC" panose="04020404030D07020202" pitchFamily="82" charset="0"/>
              </a:rPr>
              <a:t>ON me.product_id = s.product_id</a:t>
            </a:r>
          </a:p>
          <a:p>
            <a:r>
              <a:rPr lang="en-US" sz="2000" b="1">
                <a:latin typeface="Tempus Sans ITC" panose="04020404030D07020202" pitchFamily="82" charset="0"/>
              </a:rPr>
              <a:t>WHERE s.order_date &lt; m.join_date</a:t>
            </a:r>
          </a:p>
          <a:p>
            <a:r>
              <a:rPr lang="en-US" sz="2000" b="1">
                <a:latin typeface="Tempus Sans ITC" panose="04020404030D07020202" pitchFamily="82" charset="0"/>
              </a:rPr>
              <a:t>GROUP BY s.customer_id;</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6" name="Picture 5">
            <a:extLst>
              <a:ext uri="{FF2B5EF4-FFF2-40B4-BE49-F238E27FC236}">
                <a16:creationId xmlns:a16="http://schemas.microsoft.com/office/drawing/2014/main" id="{FB0A2523-67B9-355E-4A9A-28CDEA362E5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5588" y="2555424"/>
            <a:ext cx="4251960" cy="2016791"/>
          </a:xfrm>
          <a:prstGeom prst="rect">
            <a:avLst/>
          </a:prstGeom>
        </p:spPr>
      </p:pic>
    </p:spTree>
    <p:extLst>
      <p:ext uri="{BB962C8B-B14F-4D97-AF65-F5344CB8AC3E}">
        <p14:creationId xmlns:p14="http://schemas.microsoft.com/office/powerpoint/2010/main" val="338046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If each $1 spent equates to 10 points and sushi has a 2x points multiplier - how many points would each customer have?</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2021050"/>
            <a:ext cx="5475891" cy="3785652"/>
          </a:xfrm>
          <a:prstGeom prst="rect">
            <a:avLst/>
          </a:prstGeom>
          <a:noFill/>
        </p:spPr>
        <p:txBody>
          <a:bodyPr wrap="square">
            <a:spAutoFit/>
          </a:bodyPr>
          <a:lstStyle/>
          <a:p>
            <a:r>
              <a:rPr lang="en-US" sz="2000" b="1">
                <a:latin typeface="Tempus Sans ITC" panose="04020404030D07020202" pitchFamily="82" charset="0"/>
              </a:rPr>
              <a:t>SELECT </a:t>
            </a:r>
          </a:p>
          <a:p>
            <a:r>
              <a:rPr lang="en-US" sz="2000" b="1">
                <a:latin typeface="Tempus Sans ITC" panose="04020404030D07020202" pitchFamily="82" charset="0"/>
              </a:rPr>
              <a:t>s.customer_id, </a:t>
            </a:r>
          </a:p>
          <a:p>
            <a:r>
              <a:rPr lang="en-US" sz="2000" b="1">
                <a:latin typeface="Tempus Sans ITC" panose="04020404030D07020202" pitchFamily="82" charset="0"/>
              </a:rPr>
              <a:t>SUM(CASE</a:t>
            </a:r>
          </a:p>
          <a:p>
            <a:r>
              <a:rPr lang="en-US" sz="2000" b="1">
                <a:latin typeface="Tempus Sans ITC" panose="04020404030D07020202" pitchFamily="82" charset="0"/>
              </a:rPr>
              <a:t> WHEN m.product_name = 'sushi’                                THEN m.price * 20</a:t>
            </a:r>
          </a:p>
          <a:p>
            <a:r>
              <a:rPr lang="en-US" sz="2000" b="1">
                <a:latin typeface="Tempus Sans ITC" panose="04020404030D07020202" pitchFamily="82" charset="0"/>
              </a:rPr>
              <a:t>ELSE m.price * 10</a:t>
            </a:r>
          </a:p>
          <a:p>
            <a:r>
              <a:rPr lang="en-US" sz="2000" b="1">
                <a:latin typeface="Tempus Sans ITC" panose="04020404030D07020202" pitchFamily="82" charset="0"/>
              </a:rPr>
              <a:t>        END) AS total_points</a:t>
            </a:r>
          </a:p>
          <a:p>
            <a:endParaRPr lang="en-US" sz="2000" b="1">
              <a:latin typeface="Tempus Sans ITC" panose="04020404030D07020202" pitchFamily="82" charset="0"/>
            </a:endParaRPr>
          </a:p>
          <a:p>
            <a:r>
              <a:rPr lang="en-US" sz="2000" b="1">
                <a:latin typeface="Tempus Sans ITC" panose="04020404030D07020202" pitchFamily="82" charset="0"/>
              </a:rPr>
              <a:t>FROM sales AS s</a:t>
            </a:r>
          </a:p>
          <a:p>
            <a:r>
              <a:rPr lang="en-US" sz="2000" b="1">
                <a:latin typeface="Tempus Sans ITC" panose="04020404030D07020202" pitchFamily="82" charset="0"/>
              </a:rPr>
              <a:t>INNER JOIN menu AS m</a:t>
            </a:r>
          </a:p>
          <a:p>
            <a:r>
              <a:rPr lang="en-US" sz="2000" b="1">
                <a:latin typeface="Tempus Sans ITC" panose="04020404030D07020202" pitchFamily="82" charset="0"/>
              </a:rPr>
              <a:t>ON s.product_id = m.product_id</a:t>
            </a:r>
          </a:p>
          <a:p>
            <a:r>
              <a:rPr lang="en-US" sz="2000" b="1">
                <a:latin typeface="Tempus Sans ITC" panose="04020404030D07020202" pitchFamily="82" charset="0"/>
              </a:rPr>
              <a:t>GROUP BY s.customer_id;</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5" name="Picture 4">
            <a:extLst>
              <a:ext uri="{FF2B5EF4-FFF2-40B4-BE49-F238E27FC236}">
                <a16:creationId xmlns:a16="http://schemas.microsoft.com/office/drawing/2014/main" id="{223D59A6-F15B-93C0-194C-92FF7B95D1E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12982" y="2375452"/>
            <a:ext cx="3133637" cy="1854362"/>
          </a:xfrm>
          <a:prstGeom prst="rect">
            <a:avLst/>
          </a:prstGeom>
        </p:spPr>
      </p:pic>
    </p:spTree>
    <p:extLst>
      <p:ext uri="{BB962C8B-B14F-4D97-AF65-F5344CB8AC3E}">
        <p14:creationId xmlns:p14="http://schemas.microsoft.com/office/powerpoint/2010/main" val="1490652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384995"/>
          </a:xfrm>
          <a:prstGeom prst="rect">
            <a:avLst/>
          </a:prstGeom>
          <a:noFill/>
        </p:spPr>
        <p:txBody>
          <a:bodyPr wrap="square" rtlCol="0">
            <a:spAutoFit/>
          </a:bodyPr>
          <a:lstStyle/>
          <a:p>
            <a:pPr algn="ctr" fontAlgn="base"/>
            <a:r>
              <a:rPr lang="en-US" sz="2800" b="1" u="sng">
                <a:latin typeface="Tempus Sans ITC" panose="04020404030D07020202" pitchFamily="82" charset="0"/>
                <a:ea typeface="+mj-ea"/>
                <a:cs typeface="+mj-cs"/>
              </a:rPr>
              <a:t>In the first week after a customer joins the program (including their join date) they earn 2x points on all items, not just sushi - how many points do customer A and B have at the end of January?</a:t>
            </a:r>
          </a:p>
        </p:txBody>
      </p:sp>
      <p:sp>
        <p:nvSpPr>
          <p:cNvPr id="9" name="TextBox 8">
            <a:extLst>
              <a:ext uri="{FF2B5EF4-FFF2-40B4-BE49-F238E27FC236}">
                <a16:creationId xmlns:a16="http://schemas.microsoft.com/office/drawing/2014/main" id="{0AB99BEC-6173-BE6B-0658-E1748805AC99}"/>
              </a:ext>
            </a:extLst>
          </p:cNvPr>
          <p:cNvSpPr txBox="1"/>
          <p:nvPr/>
        </p:nvSpPr>
        <p:spPr>
          <a:xfrm>
            <a:off x="147495" y="1607064"/>
            <a:ext cx="6813612" cy="5355312"/>
          </a:xfrm>
          <a:prstGeom prst="rect">
            <a:avLst/>
          </a:prstGeom>
          <a:noFill/>
        </p:spPr>
        <p:txBody>
          <a:bodyPr wrap="square">
            <a:spAutoFit/>
          </a:bodyPr>
          <a:lstStyle/>
          <a:p>
            <a:r>
              <a:rPr lang="en-US" sz="1850" b="1">
                <a:latin typeface="Tempus Sans ITC" panose="04020404030D07020202" pitchFamily="82" charset="0"/>
              </a:rPr>
              <a:t>WITH dates AS (</a:t>
            </a:r>
          </a:p>
          <a:p>
            <a:r>
              <a:rPr lang="en-US" sz="1850" b="1">
                <a:latin typeface="Tempus Sans ITC" panose="04020404030D07020202" pitchFamily="82" charset="0"/>
              </a:rPr>
              <a:t>				SELECT *, DATEADD(DAY,6, join_date) AS first_week </a:t>
            </a:r>
          </a:p>
          <a:p>
            <a:r>
              <a:rPr lang="en-US" sz="1850" b="1">
                <a:latin typeface="Tempus Sans ITC" panose="04020404030D07020202" pitchFamily="82" charset="0"/>
              </a:rPr>
              <a:t>				FROM members</a:t>
            </a:r>
          </a:p>
          <a:p>
            <a:r>
              <a:rPr lang="en-US" sz="1850" b="1">
                <a:latin typeface="Tempus Sans ITC" panose="04020404030D07020202" pitchFamily="82" charset="0"/>
              </a:rPr>
              <a:t>	           )</a:t>
            </a:r>
          </a:p>
          <a:p>
            <a:r>
              <a:rPr lang="en-US" sz="1850" b="1">
                <a:latin typeface="Tempus Sans ITC" panose="04020404030D07020202" pitchFamily="82" charset="0"/>
              </a:rPr>
              <a:t>SELECT s.customer_id,</a:t>
            </a:r>
          </a:p>
          <a:p>
            <a:r>
              <a:rPr lang="en-US" sz="1850" b="1">
                <a:latin typeface="Tempus Sans ITC" panose="04020404030D07020202" pitchFamily="82" charset="0"/>
              </a:rPr>
              <a:t>                     SUM(CASE WHEN m.product_name = 'sushi' THEN   m.price * 20</a:t>
            </a:r>
          </a:p>
          <a:p>
            <a:r>
              <a:rPr lang="en-US" sz="1850" b="1">
                <a:latin typeface="Tempus Sans ITC" panose="04020404030D07020202" pitchFamily="82" charset="0"/>
              </a:rPr>
              <a:t>					 WHEN s.order_date BETWEEN join_date AND first_week THEN m.price * 20</a:t>
            </a:r>
          </a:p>
          <a:p>
            <a:r>
              <a:rPr lang="en-US" sz="1850" b="1">
                <a:latin typeface="Tempus Sans ITC" panose="04020404030D07020202" pitchFamily="82" charset="0"/>
              </a:rPr>
              <a:t>		                        ELSE m.price * 10 END) AS points</a:t>
            </a:r>
          </a:p>
          <a:p>
            <a:r>
              <a:rPr lang="en-US" sz="1850" b="1">
                <a:latin typeface="Tempus Sans ITC" panose="04020404030D07020202" pitchFamily="82" charset="0"/>
              </a:rPr>
              <a:t>FROM dates AS dt</a:t>
            </a:r>
          </a:p>
          <a:p>
            <a:r>
              <a:rPr lang="en-US" sz="1850" b="1">
                <a:latin typeface="Tempus Sans ITC" panose="04020404030D07020202" pitchFamily="82" charset="0"/>
              </a:rPr>
              <a:t>LEFT JOIN sales AS s</a:t>
            </a:r>
          </a:p>
          <a:p>
            <a:r>
              <a:rPr lang="en-US" sz="1850" b="1">
                <a:latin typeface="Tempus Sans ITC" panose="04020404030D07020202" pitchFamily="82" charset="0"/>
              </a:rPr>
              <a:t>ON dt.customer_id = s.customer_id</a:t>
            </a:r>
          </a:p>
          <a:p>
            <a:r>
              <a:rPr lang="en-US" sz="1850" b="1">
                <a:latin typeface="Tempus Sans ITC" panose="04020404030D07020202" pitchFamily="82" charset="0"/>
              </a:rPr>
              <a:t>INNER JOIN menu AS m</a:t>
            </a:r>
          </a:p>
          <a:p>
            <a:r>
              <a:rPr lang="en-US" sz="1850" b="1">
                <a:latin typeface="Tempus Sans ITC" panose="04020404030D07020202" pitchFamily="82" charset="0"/>
              </a:rPr>
              <a:t>ON s.product_id = m.product_id</a:t>
            </a:r>
          </a:p>
          <a:p>
            <a:r>
              <a:rPr lang="en-US" sz="1850" b="1">
                <a:latin typeface="Tempus Sans ITC" panose="04020404030D07020202" pitchFamily="82" charset="0"/>
              </a:rPr>
              <a:t>WHERE s.order_date &lt; CAST( '2021-02-01' AS DATE)</a:t>
            </a:r>
          </a:p>
          <a:p>
            <a:r>
              <a:rPr lang="en-US" sz="1850" b="1">
                <a:latin typeface="Tempus Sans ITC" panose="04020404030D07020202" pitchFamily="82" charset="0"/>
              </a:rPr>
              <a:t>GROUP BY s.customer_id;</a:t>
            </a:r>
          </a:p>
        </p:txBody>
      </p:sp>
      <p:pic>
        <p:nvPicPr>
          <p:cNvPr id="2" name="Graphic 1" descr="Noodles outline">
            <a:extLst>
              <a:ext uri="{FF2B5EF4-FFF2-40B4-BE49-F238E27FC236}">
                <a16:creationId xmlns:a16="http://schemas.microsoft.com/office/drawing/2014/main" id="{55E63EF7-8326-5E7A-261F-9F1B97529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pic>
        <p:nvPicPr>
          <p:cNvPr id="6" name="Picture 5">
            <a:extLst>
              <a:ext uri="{FF2B5EF4-FFF2-40B4-BE49-F238E27FC236}">
                <a16:creationId xmlns:a16="http://schemas.microsoft.com/office/drawing/2014/main" id="{83878518-A3A3-A8DE-E7F0-E9A0995BECE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61107" y="2346263"/>
            <a:ext cx="4251960" cy="2344660"/>
          </a:xfrm>
          <a:prstGeom prst="rect">
            <a:avLst/>
          </a:prstGeom>
        </p:spPr>
      </p:pic>
    </p:spTree>
    <p:extLst>
      <p:ext uri="{BB962C8B-B14F-4D97-AF65-F5344CB8AC3E}">
        <p14:creationId xmlns:p14="http://schemas.microsoft.com/office/powerpoint/2010/main" val="3893771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B9183DAB-3153-CC84-F01C-109258E48FAE}"/>
              </a:ext>
            </a:extLst>
          </p:cNvPr>
          <p:cNvSpPr>
            <a:spLocks noGrp="1"/>
          </p:cNvSpPr>
          <p:nvPr>
            <p:ph type="title"/>
          </p:nvPr>
        </p:nvSpPr>
        <p:spPr>
          <a:xfrm>
            <a:off x="4651512" y="707886"/>
            <a:ext cx="3091070" cy="606289"/>
          </a:xfrm>
        </p:spPr>
        <p:txBody>
          <a:bodyPr>
            <a:normAutofit/>
          </a:bodyPr>
          <a:lstStyle/>
          <a:p>
            <a:pPr algn="ctr" fontAlgn="base"/>
            <a:r>
              <a:rPr lang="en-US" sz="2400" i="0">
                <a:solidFill>
                  <a:schemeClr val="tx1">
                    <a:lumMod val="95000"/>
                    <a:lumOff val="5000"/>
                  </a:schemeClr>
                </a:solidFill>
                <a:effectLst/>
                <a:latin typeface="Tempus Sans ITC" panose="04020404030D07020202" pitchFamily="82" charset="0"/>
              </a:rPr>
              <a:t>Join All The Things</a:t>
            </a: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4401216" y="-18775"/>
            <a:ext cx="3924688"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Bonus Questions</a:t>
            </a:r>
          </a:p>
        </p:txBody>
      </p:sp>
      <p:pic>
        <p:nvPicPr>
          <p:cNvPr id="7" name="Graphic 6" descr="Noodles outline">
            <a:extLst>
              <a:ext uri="{FF2B5EF4-FFF2-40B4-BE49-F238E27FC236}">
                <a16:creationId xmlns:a16="http://schemas.microsoft.com/office/drawing/2014/main" id="{6312CC20-1F85-8124-A731-8CE207615D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
        <p:nvSpPr>
          <p:cNvPr id="9" name="TextBox 8">
            <a:extLst>
              <a:ext uri="{FF2B5EF4-FFF2-40B4-BE49-F238E27FC236}">
                <a16:creationId xmlns:a16="http://schemas.microsoft.com/office/drawing/2014/main" id="{4AA1669D-5CC7-3D4E-6453-A6BD11696031}"/>
              </a:ext>
            </a:extLst>
          </p:cNvPr>
          <p:cNvSpPr txBox="1"/>
          <p:nvPr/>
        </p:nvSpPr>
        <p:spPr>
          <a:xfrm>
            <a:off x="186358" y="1601798"/>
            <a:ext cx="5913212" cy="4708981"/>
          </a:xfrm>
          <a:prstGeom prst="rect">
            <a:avLst/>
          </a:prstGeom>
          <a:noFill/>
        </p:spPr>
        <p:txBody>
          <a:bodyPr wrap="square">
            <a:spAutoFit/>
          </a:bodyPr>
          <a:lstStyle/>
          <a:p>
            <a:r>
              <a:rPr lang="en-IN" sz="2000" b="1">
                <a:latin typeface="Tempus Sans ITC" panose="04020404030D07020202" pitchFamily="82" charset="0"/>
              </a:rPr>
              <a:t>SELECT s.customer_id,</a:t>
            </a:r>
          </a:p>
          <a:p>
            <a:r>
              <a:rPr lang="en-IN" sz="2000" b="1">
                <a:latin typeface="Tempus Sans ITC" panose="04020404030D07020202" pitchFamily="82" charset="0"/>
              </a:rPr>
              <a:t>             s.order_date,</a:t>
            </a:r>
          </a:p>
          <a:p>
            <a:r>
              <a:rPr lang="en-IN" sz="2000" b="1">
                <a:latin typeface="Tempus Sans ITC" panose="04020404030D07020202" pitchFamily="82" charset="0"/>
              </a:rPr>
              <a:t>	     me.product_name,</a:t>
            </a:r>
          </a:p>
          <a:p>
            <a:r>
              <a:rPr lang="en-IN" sz="2000" b="1">
                <a:latin typeface="Tempus Sans ITC" panose="04020404030D07020202" pitchFamily="82" charset="0"/>
              </a:rPr>
              <a:t>	     me.price,</a:t>
            </a:r>
          </a:p>
          <a:p>
            <a:r>
              <a:rPr lang="en-IN" sz="2000" b="1">
                <a:latin typeface="Tempus Sans ITC" panose="04020404030D07020202" pitchFamily="82" charset="0"/>
              </a:rPr>
              <a:t>	   (CASE </a:t>
            </a:r>
          </a:p>
          <a:p>
            <a:r>
              <a:rPr lang="en-IN" sz="2000" b="1">
                <a:latin typeface="Tempus Sans ITC" panose="04020404030D07020202" pitchFamily="82" charset="0"/>
              </a:rPr>
              <a:t>              WHEN m.join_date &gt; s.order_date THEN 'N’</a:t>
            </a:r>
          </a:p>
          <a:p>
            <a:r>
              <a:rPr lang="en-IN" sz="2000" b="1">
                <a:latin typeface="Tempus Sans ITC" panose="04020404030D07020202" pitchFamily="82" charset="0"/>
              </a:rPr>
              <a:t>	       WHEN m.join_date IS NULL THEN 'N’</a:t>
            </a:r>
          </a:p>
          <a:p>
            <a:r>
              <a:rPr lang="en-IN" sz="2000" b="1">
                <a:latin typeface="Tempus Sans ITC" panose="04020404030D07020202" pitchFamily="82" charset="0"/>
              </a:rPr>
              <a:t>	       ELSE 'Y' </a:t>
            </a:r>
          </a:p>
          <a:p>
            <a:r>
              <a:rPr lang="en-IN" sz="2000" b="1">
                <a:latin typeface="Tempus Sans ITC" panose="04020404030D07020202" pitchFamily="82" charset="0"/>
              </a:rPr>
              <a:t>              END) AS member</a:t>
            </a:r>
          </a:p>
          <a:p>
            <a:endParaRPr lang="en-IN" sz="2000" b="1">
              <a:latin typeface="Tempus Sans ITC" panose="04020404030D07020202" pitchFamily="82" charset="0"/>
            </a:endParaRPr>
          </a:p>
          <a:p>
            <a:r>
              <a:rPr lang="en-IN" sz="2000" b="1">
                <a:latin typeface="Tempus Sans ITC" panose="04020404030D07020202" pitchFamily="82" charset="0"/>
              </a:rPr>
              <a:t>FROM sales AS s</a:t>
            </a:r>
          </a:p>
          <a:p>
            <a:r>
              <a:rPr lang="en-IN" sz="2000" b="1">
                <a:latin typeface="Tempus Sans ITC" panose="04020404030D07020202" pitchFamily="82" charset="0"/>
              </a:rPr>
              <a:t>LEFT JOIN members AS m</a:t>
            </a:r>
          </a:p>
          <a:p>
            <a:r>
              <a:rPr lang="en-IN" sz="2000" b="1">
                <a:latin typeface="Tempus Sans ITC" panose="04020404030D07020202" pitchFamily="82" charset="0"/>
              </a:rPr>
              <a:t>ON s.customer_id = m.customer_id</a:t>
            </a:r>
          </a:p>
          <a:p>
            <a:r>
              <a:rPr lang="en-IN" sz="2000" b="1">
                <a:latin typeface="Tempus Sans ITC" panose="04020404030D07020202" pitchFamily="82" charset="0"/>
              </a:rPr>
              <a:t>INNER JOIN menu AS me</a:t>
            </a:r>
          </a:p>
          <a:p>
            <a:r>
              <a:rPr lang="en-IN" sz="2000" b="1">
                <a:latin typeface="Tempus Sans ITC" panose="04020404030D07020202" pitchFamily="82" charset="0"/>
              </a:rPr>
              <a:t>ON me.product_id = s.product_id;</a:t>
            </a:r>
          </a:p>
        </p:txBody>
      </p:sp>
      <p:pic>
        <p:nvPicPr>
          <p:cNvPr id="13" name="Picture 12">
            <a:extLst>
              <a:ext uri="{FF2B5EF4-FFF2-40B4-BE49-F238E27FC236}">
                <a16:creationId xmlns:a16="http://schemas.microsoft.com/office/drawing/2014/main" id="{CFDD3954-A832-013A-4ABB-7EA3BC6090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33436" y="2216427"/>
            <a:ext cx="3819908" cy="3335695"/>
          </a:xfrm>
          <a:prstGeom prst="rect">
            <a:avLst/>
          </a:prstGeom>
        </p:spPr>
      </p:pic>
    </p:spTree>
    <p:extLst>
      <p:ext uri="{BB962C8B-B14F-4D97-AF65-F5344CB8AC3E}">
        <p14:creationId xmlns:p14="http://schemas.microsoft.com/office/powerpoint/2010/main" val="368754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B9183DAB-3153-CC84-F01C-109258E48FAE}"/>
              </a:ext>
            </a:extLst>
          </p:cNvPr>
          <p:cNvSpPr>
            <a:spLocks noGrp="1"/>
          </p:cNvSpPr>
          <p:nvPr>
            <p:ph type="title"/>
          </p:nvPr>
        </p:nvSpPr>
        <p:spPr>
          <a:xfrm>
            <a:off x="4651512" y="707886"/>
            <a:ext cx="3091070" cy="606289"/>
          </a:xfrm>
        </p:spPr>
        <p:txBody>
          <a:bodyPr>
            <a:normAutofit/>
          </a:bodyPr>
          <a:lstStyle/>
          <a:p>
            <a:pPr algn="ctr" fontAlgn="base"/>
            <a:r>
              <a:rPr lang="en-US" sz="2400" i="0">
                <a:solidFill>
                  <a:schemeClr val="tx1">
                    <a:lumMod val="95000"/>
                    <a:lumOff val="5000"/>
                  </a:schemeClr>
                </a:solidFill>
                <a:effectLst/>
                <a:latin typeface="Tempus Sans ITC" panose="04020404030D07020202" pitchFamily="82" charset="0"/>
              </a:rPr>
              <a:t>Rank All The Things</a:t>
            </a: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4401216" y="-18775"/>
            <a:ext cx="3924688"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Bonus Questions</a:t>
            </a:r>
          </a:p>
        </p:txBody>
      </p:sp>
      <p:pic>
        <p:nvPicPr>
          <p:cNvPr id="7" name="Graphic 6" descr="Noodles outline">
            <a:extLst>
              <a:ext uri="{FF2B5EF4-FFF2-40B4-BE49-F238E27FC236}">
                <a16:creationId xmlns:a16="http://schemas.microsoft.com/office/drawing/2014/main" id="{6312CC20-1F85-8124-A731-8CE207615D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
        <p:nvSpPr>
          <p:cNvPr id="9" name="TextBox 8">
            <a:extLst>
              <a:ext uri="{FF2B5EF4-FFF2-40B4-BE49-F238E27FC236}">
                <a16:creationId xmlns:a16="http://schemas.microsoft.com/office/drawing/2014/main" id="{4AA1669D-5CC7-3D4E-6453-A6BD11696031}"/>
              </a:ext>
            </a:extLst>
          </p:cNvPr>
          <p:cNvSpPr txBox="1"/>
          <p:nvPr/>
        </p:nvSpPr>
        <p:spPr>
          <a:xfrm>
            <a:off x="176433" y="1011030"/>
            <a:ext cx="5737302" cy="5693866"/>
          </a:xfrm>
          <a:prstGeom prst="rect">
            <a:avLst/>
          </a:prstGeom>
          <a:noFill/>
        </p:spPr>
        <p:txBody>
          <a:bodyPr wrap="square">
            <a:spAutoFit/>
          </a:bodyPr>
          <a:lstStyle/>
          <a:p>
            <a:r>
              <a:rPr lang="en-US" sz="1400" b="1">
                <a:latin typeface="Tempus Sans ITC" panose="04020404030D07020202" pitchFamily="82" charset="0"/>
              </a:rPr>
              <a:t>WITH ranking_cte AS (</a:t>
            </a:r>
          </a:p>
          <a:p>
            <a:r>
              <a:rPr lang="en-US" sz="1400" b="1">
                <a:latin typeface="Tempus Sans ITC" panose="04020404030D07020202" pitchFamily="82" charset="0"/>
              </a:rPr>
              <a:t>SELECT s.customer_id,</a:t>
            </a:r>
          </a:p>
          <a:p>
            <a:r>
              <a:rPr lang="en-US" sz="1400" b="1">
                <a:latin typeface="Tempus Sans ITC" panose="04020404030D07020202" pitchFamily="82" charset="0"/>
              </a:rPr>
              <a:t>       s.order_date,</a:t>
            </a:r>
          </a:p>
          <a:p>
            <a:r>
              <a:rPr lang="en-US" sz="1400" b="1">
                <a:latin typeface="Tempus Sans ITC" panose="04020404030D07020202" pitchFamily="82" charset="0"/>
              </a:rPr>
              <a:t>	   me.product_name,</a:t>
            </a:r>
          </a:p>
          <a:p>
            <a:r>
              <a:rPr lang="en-US" sz="1400" b="1">
                <a:latin typeface="Tempus Sans ITC" panose="04020404030D07020202" pitchFamily="82" charset="0"/>
              </a:rPr>
              <a:t>	   me.price,</a:t>
            </a:r>
          </a:p>
          <a:p>
            <a:r>
              <a:rPr lang="en-US" sz="1400" b="1">
                <a:latin typeface="Tempus Sans ITC" panose="04020404030D07020202" pitchFamily="82" charset="0"/>
              </a:rPr>
              <a:t>	   (CASE </a:t>
            </a:r>
          </a:p>
          <a:p>
            <a:r>
              <a:rPr lang="en-US" sz="1400" b="1">
                <a:latin typeface="Tempus Sans ITC" panose="04020404030D07020202" pitchFamily="82" charset="0"/>
              </a:rPr>
              <a:t>			WHEN m.join_date &gt; s.order_date THEN 'N'</a:t>
            </a:r>
          </a:p>
          <a:p>
            <a:r>
              <a:rPr lang="en-US" sz="1400" b="1">
                <a:latin typeface="Tempus Sans ITC" panose="04020404030D07020202" pitchFamily="82" charset="0"/>
              </a:rPr>
              <a:t>			WHEN m.join_date IS NULL THEN 'N'</a:t>
            </a:r>
          </a:p>
          <a:p>
            <a:r>
              <a:rPr lang="en-US" sz="1400" b="1">
                <a:latin typeface="Tempus Sans ITC" panose="04020404030D07020202" pitchFamily="82" charset="0"/>
              </a:rPr>
              <a:t>			ELSE 'Y' END) AS member</a:t>
            </a:r>
          </a:p>
          <a:p>
            <a:r>
              <a:rPr lang="en-US" sz="1400" b="1">
                <a:latin typeface="Tempus Sans ITC" panose="04020404030D07020202" pitchFamily="82" charset="0"/>
              </a:rPr>
              <a:t>FROM sales AS s</a:t>
            </a:r>
          </a:p>
          <a:p>
            <a:r>
              <a:rPr lang="en-US" sz="1400" b="1">
                <a:latin typeface="Tempus Sans ITC" panose="04020404030D07020202" pitchFamily="82" charset="0"/>
              </a:rPr>
              <a:t>LEFT JOIN members AS m</a:t>
            </a:r>
          </a:p>
          <a:p>
            <a:r>
              <a:rPr lang="en-US" sz="1400" b="1">
                <a:latin typeface="Tempus Sans ITC" panose="04020404030D07020202" pitchFamily="82" charset="0"/>
              </a:rPr>
              <a:t>ON s.customer_id = m.customer_id</a:t>
            </a:r>
          </a:p>
          <a:p>
            <a:r>
              <a:rPr lang="en-US" sz="1400" b="1">
                <a:latin typeface="Tempus Sans ITC" panose="04020404030D07020202" pitchFamily="82" charset="0"/>
              </a:rPr>
              <a:t>INNER JOIN menu AS me</a:t>
            </a:r>
          </a:p>
          <a:p>
            <a:r>
              <a:rPr lang="en-US" sz="1400" b="1">
                <a:latin typeface="Tempus Sans ITC" panose="04020404030D07020202" pitchFamily="82" charset="0"/>
              </a:rPr>
              <a:t>ON me.product_id = s.product_id</a:t>
            </a:r>
          </a:p>
          <a:p>
            <a:r>
              <a:rPr lang="en-US" sz="1400" b="1">
                <a:latin typeface="Tempus Sans ITC" panose="04020404030D07020202" pitchFamily="82" charset="0"/>
              </a:rPr>
              <a:t>)</a:t>
            </a:r>
          </a:p>
          <a:p>
            <a:r>
              <a:rPr lang="en-US" sz="1400" b="1">
                <a:latin typeface="Tempus Sans ITC" panose="04020404030D07020202" pitchFamily="82" charset="0"/>
              </a:rPr>
              <a:t>SELECT customer_id,</a:t>
            </a:r>
          </a:p>
          <a:p>
            <a:r>
              <a:rPr lang="en-US" sz="1400" b="1">
                <a:latin typeface="Tempus Sans ITC" panose="04020404030D07020202" pitchFamily="82" charset="0"/>
              </a:rPr>
              <a:t>       order_date,</a:t>
            </a:r>
          </a:p>
          <a:p>
            <a:r>
              <a:rPr lang="en-US" sz="1400" b="1">
                <a:latin typeface="Tempus Sans ITC" panose="04020404030D07020202" pitchFamily="82" charset="0"/>
              </a:rPr>
              <a:t>	 product_name,</a:t>
            </a:r>
          </a:p>
          <a:p>
            <a:r>
              <a:rPr lang="en-US" sz="1400" b="1">
                <a:latin typeface="Tempus Sans ITC" panose="04020404030D07020202" pitchFamily="82" charset="0"/>
              </a:rPr>
              <a:t>	 price,</a:t>
            </a:r>
          </a:p>
          <a:p>
            <a:r>
              <a:rPr lang="en-US" sz="1400" b="1">
                <a:latin typeface="Tempus Sans ITC" panose="04020404030D07020202" pitchFamily="82" charset="0"/>
              </a:rPr>
              <a:t>	 member,</a:t>
            </a:r>
          </a:p>
          <a:p>
            <a:r>
              <a:rPr lang="en-US" sz="1400" b="1">
                <a:latin typeface="Tempus Sans ITC" panose="04020404030D07020202" pitchFamily="82" charset="0"/>
              </a:rPr>
              <a:t>          (CASE</a:t>
            </a:r>
          </a:p>
          <a:p>
            <a:r>
              <a:rPr lang="en-US" sz="1400" b="1">
                <a:latin typeface="Tempus Sans ITC" panose="04020404030D07020202" pitchFamily="82" charset="0"/>
              </a:rPr>
              <a:t>              WHEN member = 'N' THEN NULL</a:t>
            </a:r>
          </a:p>
          <a:p>
            <a:r>
              <a:rPr lang="en-US" sz="1400" b="1">
                <a:latin typeface="Tempus Sans ITC" panose="04020404030D07020202" pitchFamily="82" charset="0"/>
              </a:rPr>
              <a:t>			  ELSE RANK() OVER (PARTITION BY customer_id,member ORDER BY order_date ASC)</a:t>
            </a:r>
          </a:p>
          <a:p>
            <a:r>
              <a:rPr lang="en-US" sz="1400" b="1">
                <a:latin typeface="Tempus Sans ITC" panose="04020404030D07020202" pitchFamily="82" charset="0"/>
              </a:rPr>
              <a:t>	     END)AS ranking</a:t>
            </a:r>
          </a:p>
          <a:p>
            <a:r>
              <a:rPr lang="en-US" sz="1400" b="1">
                <a:latin typeface="Tempus Sans ITC" panose="04020404030D07020202" pitchFamily="82" charset="0"/>
              </a:rPr>
              <a:t>			  FROM ranking_cte;</a:t>
            </a:r>
            <a:endParaRPr lang="en-IN" sz="1400" b="1">
              <a:latin typeface="Tempus Sans ITC" panose="04020404030D07020202" pitchFamily="82" charset="0"/>
            </a:endParaRPr>
          </a:p>
        </p:txBody>
      </p:sp>
      <p:pic>
        <p:nvPicPr>
          <p:cNvPr id="13" name="Picture 12">
            <a:extLst>
              <a:ext uri="{FF2B5EF4-FFF2-40B4-BE49-F238E27FC236}">
                <a16:creationId xmlns:a16="http://schemas.microsoft.com/office/drawing/2014/main" id="{CFDD3954-A832-013A-4ABB-7EA3BC6090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33436" y="2216427"/>
            <a:ext cx="3819908" cy="3335695"/>
          </a:xfrm>
          <a:prstGeom prst="rect">
            <a:avLst/>
          </a:prstGeom>
        </p:spPr>
      </p:pic>
    </p:spTree>
    <p:extLst>
      <p:ext uri="{BB962C8B-B14F-4D97-AF65-F5344CB8AC3E}">
        <p14:creationId xmlns:p14="http://schemas.microsoft.com/office/powerpoint/2010/main" val="7619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4137226" y="0"/>
            <a:ext cx="3924688"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Key Insights</a:t>
            </a:r>
          </a:p>
        </p:txBody>
      </p:sp>
      <p:pic>
        <p:nvPicPr>
          <p:cNvPr id="7" name="Graphic 6" descr="Noodles outline">
            <a:extLst>
              <a:ext uri="{FF2B5EF4-FFF2-40B4-BE49-F238E27FC236}">
                <a16:creationId xmlns:a16="http://schemas.microsoft.com/office/drawing/2014/main" id="{6312CC20-1F85-8124-A731-8CE207615D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
        <p:nvSpPr>
          <p:cNvPr id="11" name="TextBox 10">
            <a:extLst>
              <a:ext uri="{FF2B5EF4-FFF2-40B4-BE49-F238E27FC236}">
                <a16:creationId xmlns:a16="http://schemas.microsoft.com/office/drawing/2014/main" id="{28E7264A-CD24-4209-E126-481D328CBE3F}"/>
              </a:ext>
            </a:extLst>
          </p:cNvPr>
          <p:cNvSpPr txBox="1"/>
          <p:nvPr/>
        </p:nvSpPr>
        <p:spPr>
          <a:xfrm>
            <a:off x="216309" y="1720646"/>
            <a:ext cx="11975691" cy="2554545"/>
          </a:xfrm>
          <a:prstGeom prst="rect">
            <a:avLst/>
          </a:prstGeom>
          <a:noFill/>
        </p:spPr>
        <p:txBody>
          <a:bodyPr wrap="square" rtlCol="0">
            <a:spAutoFit/>
          </a:bodyPr>
          <a:lstStyle/>
          <a:p>
            <a:pPr marL="285750" indent="-285750">
              <a:buFont typeface="Wingdings" panose="05000000000000000000" pitchFamily="2" charset="2"/>
              <a:buChar char="Ø"/>
            </a:pPr>
            <a:r>
              <a:rPr lang="en-IN" sz="2000" b="1">
                <a:latin typeface="Tempus Sans ITC" panose="04020404030D07020202" pitchFamily="82" charset="0"/>
              </a:rPr>
              <a:t>Total amount spent by A is $76, for B it is $74 and C spent $36</a:t>
            </a:r>
          </a:p>
          <a:p>
            <a:pPr marL="285750" indent="-285750">
              <a:buFont typeface="Wingdings" panose="05000000000000000000" pitchFamily="2" charset="2"/>
              <a:buChar char="Ø"/>
            </a:pPr>
            <a:r>
              <a:rPr lang="en-IN" sz="2000" b="1">
                <a:latin typeface="Tempus Sans ITC" panose="04020404030D07020202" pitchFamily="82" charset="0"/>
              </a:rPr>
              <a:t>B is the most frequent visitor among all the Customers</a:t>
            </a:r>
          </a:p>
          <a:p>
            <a:pPr marL="285750" indent="-285750">
              <a:buFont typeface="Wingdings" panose="05000000000000000000" pitchFamily="2" charset="2"/>
              <a:buChar char="Ø"/>
            </a:pPr>
            <a:r>
              <a:rPr lang="en-IN" sz="2000" b="1">
                <a:latin typeface="Tempus Sans ITC" panose="04020404030D07020202" pitchFamily="82" charset="0"/>
              </a:rPr>
              <a:t>Ramen is the most ordered food item</a:t>
            </a:r>
          </a:p>
          <a:p>
            <a:pPr marL="285750" indent="-285750">
              <a:buFont typeface="Wingdings" panose="05000000000000000000" pitchFamily="2" charset="2"/>
              <a:buChar char="Ø"/>
            </a:pPr>
            <a:r>
              <a:rPr lang="en-US" sz="2000" b="1">
                <a:latin typeface="Tempus Sans ITC" panose="04020404030D07020202" pitchFamily="82" charset="0"/>
              </a:rPr>
              <a:t>Before they became members, both Customers A and B spent $25 and $40 respectively</a:t>
            </a:r>
            <a:endParaRPr lang="en-IN" sz="2000" b="1">
              <a:latin typeface="Tempus Sans ITC" panose="04020404030D07020202" pitchFamily="82" charset="0"/>
            </a:endParaRPr>
          </a:p>
          <a:p>
            <a:pPr marL="285750" indent="-285750">
              <a:buFont typeface="Wingdings" panose="05000000000000000000" pitchFamily="2" charset="2"/>
              <a:buChar char="Ø"/>
            </a:pPr>
            <a:r>
              <a:rPr lang="en-US" sz="2000" b="1">
                <a:latin typeface="Tempus Sans ITC" panose="04020404030D07020202" pitchFamily="82" charset="0"/>
              </a:rPr>
              <a:t>Total points for Customer A, B and C are 860, 940 and 360 respectively</a:t>
            </a:r>
          </a:p>
          <a:p>
            <a:endParaRPr lang="en-IN" sz="2000" b="1">
              <a:latin typeface="Tempus Sans ITC" panose="04020404030D07020202" pitchFamily="82" charset="0"/>
            </a:endParaRPr>
          </a:p>
          <a:p>
            <a:endParaRPr lang="en-IN" sz="2000" b="1">
              <a:latin typeface="Tempus Sans ITC" panose="04020404030D07020202" pitchFamily="82" charset="0"/>
            </a:endParaRPr>
          </a:p>
          <a:p>
            <a:pPr marL="285750" indent="-285750">
              <a:buFont typeface="Wingdings" panose="05000000000000000000" pitchFamily="2" charset="2"/>
              <a:buChar char="Ø"/>
            </a:pPr>
            <a:endParaRPr lang="en-IN" sz="2000" b="1">
              <a:latin typeface="Tempus Sans ITC" panose="04020404030D07020202" pitchFamily="82" charset="0"/>
            </a:endParaRPr>
          </a:p>
        </p:txBody>
      </p:sp>
      <p:sp>
        <p:nvSpPr>
          <p:cNvPr id="18" name="TextBox 17">
            <a:extLst>
              <a:ext uri="{FF2B5EF4-FFF2-40B4-BE49-F238E27FC236}">
                <a16:creationId xmlns:a16="http://schemas.microsoft.com/office/drawing/2014/main" id="{91976CB8-18A6-7C3C-396D-6E48CE4B5EF8}"/>
              </a:ext>
            </a:extLst>
          </p:cNvPr>
          <p:cNvSpPr txBox="1"/>
          <p:nvPr/>
        </p:nvSpPr>
        <p:spPr>
          <a:xfrm>
            <a:off x="3046476" y="4090525"/>
            <a:ext cx="6096000" cy="400110"/>
          </a:xfrm>
          <a:prstGeom prst="rect">
            <a:avLst/>
          </a:prstGeom>
          <a:noFill/>
        </p:spPr>
        <p:txBody>
          <a:bodyPr wrap="square">
            <a:spAutoFit/>
          </a:bodyPr>
          <a:lstStyle/>
          <a:p>
            <a:pPr algn="ctr"/>
            <a:r>
              <a:rPr lang="en-US" sz="2000" b="1" i="0">
                <a:solidFill>
                  <a:srgbClr val="292929"/>
                </a:solidFill>
                <a:effectLst/>
                <a:latin typeface="Tempus Sans ITC" panose="04020404030D07020202" pitchFamily="82" charset="0"/>
              </a:rPr>
              <a:t>Thank You !</a:t>
            </a:r>
            <a:endParaRPr lang="en-IN" sz="2000" b="1">
              <a:latin typeface="Tempus Sans ITC" panose="04020404030D07020202" pitchFamily="82" charset="0"/>
            </a:endParaRPr>
          </a:p>
        </p:txBody>
      </p:sp>
    </p:spTree>
    <p:extLst>
      <p:ext uri="{BB962C8B-B14F-4D97-AF65-F5344CB8AC3E}">
        <p14:creationId xmlns:p14="http://schemas.microsoft.com/office/powerpoint/2010/main" val="321865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B9183DAB-3153-CC84-F01C-109258E48FAE}"/>
              </a:ext>
            </a:extLst>
          </p:cNvPr>
          <p:cNvSpPr>
            <a:spLocks noGrp="1"/>
          </p:cNvSpPr>
          <p:nvPr>
            <p:ph type="title"/>
          </p:nvPr>
        </p:nvSpPr>
        <p:spPr>
          <a:xfrm>
            <a:off x="0" y="0"/>
            <a:ext cx="12188952" cy="6858000"/>
          </a:xfrm>
        </p:spPr>
        <p:txBody>
          <a:bodyPr>
            <a:normAutofit/>
          </a:bodyPr>
          <a:lstStyle/>
          <a:p>
            <a:pPr fontAlgn="base"/>
            <a:r>
              <a:rPr lang="en-US" sz="2400" b="0" i="0">
                <a:solidFill>
                  <a:schemeClr val="tx1">
                    <a:lumMod val="95000"/>
                    <a:lumOff val="5000"/>
                  </a:schemeClr>
                </a:solidFill>
                <a:effectLst/>
                <a:latin typeface="Tempus Sans ITC" panose="04020404030D07020202" pitchFamily="82" charset="0"/>
              </a:rPr>
              <a:t>Danny seriously loves Japanese food so in the beginning of 2021, he decides to embark upon a risky venture and opens up a cute little restaurant that sells his 3 favourite foods: sushi, curry and ramen.</a:t>
            </a:r>
            <a:br>
              <a:rPr lang="en-US" sz="2400" b="0" i="0">
                <a:solidFill>
                  <a:schemeClr val="tx1">
                    <a:lumMod val="95000"/>
                    <a:lumOff val="5000"/>
                  </a:schemeClr>
                </a:solidFill>
                <a:effectLst/>
                <a:latin typeface="Tempus Sans ITC" panose="04020404030D07020202" pitchFamily="82" charset="0"/>
              </a:rPr>
            </a:br>
            <a:r>
              <a:rPr lang="en-US" sz="2400" b="0" i="0">
                <a:solidFill>
                  <a:schemeClr val="tx1">
                    <a:lumMod val="95000"/>
                    <a:lumOff val="5000"/>
                  </a:schemeClr>
                </a:solidFill>
                <a:effectLst/>
                <a:latin typeface="Tempus Sans ITC" panose="04020404030D07020202" pitchFamily="82" charset="0"/>
              </a:rPr>
              <a:t>Danny’s Diner is in need of your assistance to help the restaurant stay afloat - the restaurant has captured some very basic data from their few months of operation but have no idea how to use their data to help them run the business.</a:t>
            </a:r>
            <a:endParaRPr lang="en-IN" sz="2400" b="0">
              <a:solidFill>
                <a:schemeClr val="tx1">
                  <a:lumMod val="95000"/>
                  <a:lumOff val="5000"/>
                </a:schemeClr>
              </a:solidFill>
              <a:latin typeface="Tempus Sans ITC" panose="04020404030D07020202" pitchFamily="82" charset="0"/>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4185642" y="50486"/>
            <a:ext cx="3630168"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Introduction</a:t>
            </a:r>
          </a:p>
        </p:txBody>
      </p:sp>
      <p:pic>
        <p:nvPicPr>
          <p:cNvPr id="7" name="Graphic 6" descr="Noodles outline">
            <a:extLst>
              <a:ext uri="{FF2B5EF4-FFF2-40B4-BE49-F238E27FC236}">
                <a16:creationId xmlns:a16="http://schemas.microsoft.com/office/drawing/2014/main" id="{6312CC20-1F85-8124-A731-8CE207615D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166244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B9183DAB-3153-CC84-F01C-109258E48FAE}"/>
              </a:ext>
            </a:extLst>
          </p:cNvPr>
          <p:cNvSpPr>
            <a:spLocks noGrp="1"/>
          </p:cNvSpPr>
          <p:nvPr>
            <p:ph type="title"/>
          </p:nvPr>
        </p:nvSpPr>
        <p:spPr>
          <a:xfrm>
            <a:off x="103909" y="2120397"/>
            <a:ext cx="12188952" cy="3325091"/>
          </a:xfrm>
        </p:spPr>
        <p:txBody>
          <a:bodyPr>
            <a:noAutofit/>
          </a:bodyPr>
          <a:lstStyle/>
          <a:p>
            <a:pPr fontAlgn="base"/>
            <a:r>
              <a:rPr lang="en-US" sz="2400" b="0">
                <a:solidFill>
                  <a:schemeClr val="tx1">
                    <a:lumMod val="95000"/>
                    <a:lumOff val="5000"/>
                  </a:schemeClr>
                </a:solidFill>
                <a:latin typeface="Tempus Sans ITC" panose="04020404030D07020202" pitchFamily="82" charset="0"/>
              </a:rPr>
              <a:t>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a:t>
            </a:r>
            <a:br>
              <a:rPr lang="en-US" sz="2400" b="0">
                <a:solidFill>
                  <a:schemeClr val="tx1">
                    <a:lumMod val="95000"/>
                    <a:lumOff val="5000"/>
                  </a:schemeClr>
                </a:solidFill>
                <a:latin typeface="Tempus Sans ITC" panose="04020404030D07020202" pitchFamily="82" charset="0"/>
              </a:rPr>
            </a:br>
            <a:br>
              <a:rPr lang="en-US" sz="2400" b="0">
                <a:solidFill>
                  <a:schemeClr val="tx1">
                    <a:lumMod val="95000"/>
                    <a:lumOff val="5000"/>
                  </a:schemeClr>
                </a:solidFill>
                <a:latin typeface="Tempus Sans ITC" panose="04020404030D07020202" pitchFamily="82" charset="0"/>
              </a:rPr>
            </a:br>
            <a:r>
              <a:rPr lang="en-US" sz="2400" b="0">
                <a:solidFill>
                  <a:schemeClr val="tx1">
                    <a:lumMod val="95000"/>
                    <a:lumOff val="5000"/>
                  </a:schemeClr>
                </a:solidFill>
                <a:latin typeface="Tempus Sans ITC" panose="04020404030D07020202" pitchFamily="82" charset="0"/>
              </a:rPr>
              <a:t>He plans on using these insights to help him decide whether he should expand the existing customer loyalty program - additionally he needs help to generate some basic datasets so his team can easily inspect the data without needing to use SQL.</a:t>
            </a:r>
            <a:br>
              <a:rPr lang="en-US" sz="2400" b="0">
                <a:solidFill>
                  <a:schemeClr val="tx1">
                    <a:lumMod val="95000"/>
                    <a:lumOff val="5000"/>
                  </a:schemeClr>
                </a:solidFill>
                <a:latin typeface="Tempus Sans ITC" panose="04020404030D07020202" pitchFamily="82" charset="0"/>
              </a:rPr>
            </a:br>
            <a:br>
              <a:rPr lang="en-US" sz="2400" b="0">
                <a:solidFill>
                  <a:schemeClr val="tx1">
                    <a:lumMod val="95000"/>
                    <a:lumOff val="5000"/>
                  </a:schemeClr>
                </a:solidFill>
                <a:latin typeface="Tempus Sans ITC" panose="04020404030D07020202" pitchFamily="82" charset="0"/>
              </a:rPr>
            </a:br>
            <a:r>
              <a:rPr lang="en-US" sz="2400" b="0">
                <a:solidFill>
                  <a:schemeClr val="tx1">
                    <a:lumMod val="95000"/>
                    <a:lumOff val="5000"/>
                  </a:schemeClr>
                </a:solidFill>
                <a:latin typeface="Tempus Sans ITC" panose="04020404030D07020202" pitchFamily="82" charset="0"/>
              </a:rPr>
              <a:t>Danny has provided us with a sample of his overall customer data due to privacy issues - but he hopes that these examples are enough for you to write fully functioning SQL queries to help him answer his questions!</a:t>
            </a:r>
            <a:endParaRPr lang="en-IN" sz="2400" b="0">
              <a:solidFill>
                <a:schemeClr val="tx1">
                  <a:lumMod val="95000"/>
                  <a:lumOff val="5000"/>
                </a:schemeClr>
              </a:solidFill>
              <a:latin typeface="Tempus Sans ITC" panose="04020404030D07020202" pitchFamily="82" charset="0"/>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3390634" y="0"/>
            <a:ext cx="4653776"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Problem</a:t>
            </a:r>
            <a:r>
              <a:rPr lang="en-IN" sz="4000" b="1" u="sng">
                <a:blipFill dpi="0" rotWithShape="1">
                  <a:blip r:embed="rId2"/>
                  <a:srcRect/>
                  <a:tile tx="6350" ty="-127000" sx="65000" sy="64000" flip="none" algn="tl"/>
                </a:blipFill>
                <a:latin typeface="Tempus Sans ITC" panose="04020404030D07020202" pitchFamily="82" charset="0"/>
                <a:ea typeface="+mj-ea"/>
                <a:cs typeface="+mj-cs"/>
              </a:rPr>
              <a:t> </a:t>
            </a:r>
            <a:r>
              <a:rPr lang="en-IN" sz="4000" b="1" u="sng">
                <a:latin typeface="Tempus Sans ITC" panose="04020404030D07020202" pitchFamily="82" charset="0"/>
                <a:ea typeface="+mj-ea"/>
                <a:cs typeface="+mj-cs"/>
              </a:rPr>
              <a:t>Statement</a:t>
            </a:r>
          </a:p>
        </p:txBody>
      </p:sp>
      <p:pic>
        <p:nvPicPr>
          <p:cNvPr id="6" name="Graphic 5" descr="Noodles outline">
            <a:extLst>
              <a:ext uri="{FF2B5EF4-FFF2-40B4-BE49-F238E27FC236}">
                <a16:creationId xmlns:a16="http://schemas.microsoft.com/office/drawing/2014/main" id="{E0D7848C-8C3F-CFB6-EDD0-BD8A46BF75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327021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B9183DAB-3153-CC84-F01C-109258E48FAE}"/>
              </a:ext>
            </a:extLst>
          </p:cNvPr>
          <p:cNvSpPr>
            <a:spLocks noGrp="1"/>
          </p:cNvSpPr>
          <p:nvPr>
            <p:ph type="title"/>
          </p:nvPr>
        </p:nvSpPr>
        <p:spPr>
          <a:xfrm>
            <a:off x="103909" y="1056641"/>
            <a:ext cx="12188952" cy="1473199"/>
          </a:xfrm>
        </p:spPr>
        <p:txBody>
          <a:bodyPr>
            <a:noAutofit/>
          </a:bodyPr>
          <a:lstStyle/>
          <a:p>
            <a:pPr fontAlgn="base"/>
            <a:r>
              <a:rPr lang="en-US" sz="2400" b="0">
                <a:solidFill>
                  <a:schemeClr val="tx1">
                    <a:lumMod val="95000"/>
                    <a:lumOff val="5000"/>
                  </a:schemeClr>
                </a:solidFill>
                <a:latin typeface="Tempus Sans ITC" panose="04020404030D07020202" pitchFamily="82" charset="0"/>
              </a:rPr>
              <a:t>Danny has shared 3 key datasets for this case study:</a:t>
            </a:r>
            <a:endParaRPr lang="en-IN" sz="2400" b="0">
              <a:solidFill>
                <a:schemeClr val="tx1">
                  <a:lumMod val="95000"/>
                  <a:lumOff val="5000"/>
                </a:schemeClr>
              </a:solidFill>
              <a:latin typeface="Tempus Sans ITC" panose="04020404030D07020202" pitchFamily="82" charset="0"/>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3581590" y="-7320"/>
            <a:ext cx="4653776"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Dataset</a:t>
            </a:r>
          </a:p>
        </p:txBody>
      </p:sp>
      <p:sp>
        <p:nvSpPr>
          <p:cNvPr id="6" name="TextBox 5">
            <a:extLst>
              <a:ext uri="{FF2B5EF4-FFF2-40B4-BE49-F238E27FC236}">
                <a16:creationId xmlns:a16="http://schemas.microsoft.com/office/drawing/2014/main" id="{0FC8D516-8725-3EEF-24E6-DFC6D3515664}"/>
              </a:ext>
            </a:extLst>
          </p:cNvPr>
          <p:cNvSpPr txBox="1"/>
          <p:nvPr/>
        </p:nvSpPr>
        <p:spPr>
          <a:xfrm>
            <a:off x="210571" y="2278430"/>
            <a:ext cx="6360125" cy="1200329"/>
          </a:xfrm>
          <a:prstGeom prst="rect">
            <a:avLst/>
          </a:prstGeom>
          <a:noFill/>
        </p:spPr>
        <p:txBody>
          <a:bodyPr wrap="square">
            <a:spAutoFit/>
          </a:bodyPr>
          <a:lstStyle/>
          <a:p>
            <a:pPr marL="285750" indent="-285750">
              <a:buFont typeface="Wingdings" panose="05000000000000000000" pitchFamily="2" charset="2"/>
              <a:buChar char="Ø"/>
            </a:pPr>
            <a:r>
              <a:rPr lang="en-US" sz="2400">
                <a:solidFill>
                  <a:schemeClr val="tx1">
                    <a:lumMod val="95000"/>
                    <a:lumOff val="5000"/>
                  </a:schemeClr>
                </a:solidFill>
                <a:latin typeface="Tempus Sans ITC" panose="04020404030D07020202" pitchFamily="82" charset="0"/>
              </a:rPr>
              <a:t>s</a:t>
            </a:r>
            <a:r>
              <a:rPr lang="en-US" sz="2400" b="0">
                <a:solidFill>
                  <a:schemeClr val="tx1">
                    <a:lumMod val="95000"/>
                    <a:lumOff val="5000"/>
                  </a:schemeClr>
                </a:solidFill>
                <a:latin typeface="Tempus Sans ITC" panose="04020404030D07020202" pitchFamily="82" charset="0"/>
              </a:rPr>
              <a:t>ales</a:t>
            </a:r>
          </a:p>
          <a:p>
            <a:pPr marL="285750" indent="-285750">
              <a:buFont typeface="Wingdings" panose="05000000000000000000" pitchFamily="2" charset="2"/>
              <a:buChar char="Ø"/>
            </a:pPr>
            <a:r>
              <a:rPr lang="en-US" sz="2400">
                <a:solidFill>
                  <a:schemeClr val="tx1">
                    <a:lumMod val="95000"/>
                    <a:lumOff val="5000"/>
                  </a:schemeClr>
                </a:solidFill>
                <a:latin typeface="Tempus Sans ITC" panose="04020404030D07020202" pitchFamily="82" charset="0"/>
              </a:rPr>
              <a:t>menu</a:t>
            </a:r>
          </a:p>
          <a:p>
            <a:pPr marL="285750" indent="-285750">
              <a:buFont typeface="Wingdings" panose="05000000000000000000" pitchFamily="2" charset="2"/>
              <a:buChar char="Ø"/>
            </a:pPr>
            <a:r>
              <a:rPr lang="en-US" sz="2400" b="0">
                <a:solidFill>
                  <a:schemeClr val="tx1">
                    <a:lumMod val="95000"/>
                    <a:lumOff val="5000"/>
                  </a:schemeClr>
                </a:solidFill>
                <a:latin typeface="Tempus Sans ITC" panose="04020404030D07020202" pitchFamily="82" charset="0"/>
              </a:rPr>
              <a:t>members</a:t>
            </a:r>
            <a:endParaRPr lang="en-IN" sz="2400"/>
          </a:p>
        </p:txBody>
      </p:sp>
      <p:pic>
        <p:nvPicPr>
          <p:cNvPr id="15" name="Picture 14">
            <a:extLst>
              <a:ext uri="{FF2B5EF4-FFF2-40B4-BE49-F238E27FC236}">
                <a16:creationId xmlns:a16="http://schemas.microsoft.com/office/drawing/2014/main" id="{7245610C-86C4-1592-A4BC-6E2DAE27BE28}"/>
              </a:ext>
            </a:extLst>
          </p:cNvPr>
          <p:cNvPicPr>
            <a:picLocks noChangeAspect="1"/>
          </p:cNvPicPr>
          <p:nvPr/>
        </p:nvPicPr>
        <p:blipFill>
          <a:blip r:embed="rId2">
            <a:clrChange>
              <a:clrFrom>
                <a:srgbClr val="FBFBFB"/>
              </a:clrFrom>
              <a:clrTo>
                <a:srgbClr val="FBFBFB">
                  <a:alpha val="0"/>
                </a:srgbClr>
              </a:clrTo>
            </a:clrChange>
          </a:blip>
          <a:stretch>
            <a:fillRect/>
          </a:stretch>
        </p:blipFill>
        <p:spPr>
          <a:xfrm>
            <a:off x="5908478" y="1665403"/>
            <a:ext cx="5921253" cy="3558848"/>
          </a:xfrm>
          <a:prstGeom prst="rect">
            <a:avLst/>
          </a:prstGeom>
        </p:spPr>
      </p:pic>
      <p:sp>
        <p:nvSpPr>
          <p:cNvPr id="19" name="TextBox 18">
            <a:extLst>
              <a:ext uri="{FF2B5EF4-FFF2-40B4-BE49-F238E27FC236}">
                <a16:creationId xmlns:a16="http://schemas.microsoft.com/office/drawing/2014/main" id="{4CE8B8F0-0529-4107-F907-8B4145AAA184}"/>
              </a:ext>
            </a:extLst>
          </p:cNvPr>
          <p:cNvSpPr txBox="1"/>
          <p:nvPr/>
        </p:nvSpPr>
        <p:spPr>
          <a:xfrm>
            <a:off x="7156385" y="4796166"/>
            <a:ext cx="3389681" cy="307777"/>
          </a:xfrm>
          <a:prstGeom prst="rect">
            <a:avLst/>
          </a:prstGeom>
          <a:noFill/>
        </p:spPr>
        <p:txBody>
          <a:bodyPr wrap="square" rtlCol="0">
            <a:spAutoFit/>
          </a:bodyPr>
          <a:lstStyle>
            <a:defPPr>
              <a:defRPr lang="en-US"/>
            </a:defPPr>
            <a:lvl1pPr algn="ctr" fontAlgn="base">
              <a:defRPr sz="4000" b="1" u="sng">
                <a:blipFill dpi="0" rotWithShape="1">
                  <a:blip r:embed="rId3"/>
                  <a:srcRect/>
                  <a:tile tx="6350" ty="-127000" sx="65000" sy="64000" flip="none" algn="tl"/>
                </a:blipFill>
                <a:latin typeface="Tempus Sans ITC" panose="04020404030D07020202" pitchFamily="82" charset="0"/>
                <a:ea typeface="+mj-ea"/>
                <a:cs typeface="+mj-cs"/>
              </a:defRPr>
            </a:lvl1pPr>
          </a:lstStyle>
          <a:p>
            <a:r>
              <a:rPr lang="en-IN" sz="1400">
                <a:solidFill>
                  <a:schemeClr val="tx1"/>
                </a:solidFill>
              </a:rPr>
              <a:t>Entity</a:t>
            </a:r>
            <a:r>
              <a:rPr lang="en-IN" sz="1400"/>
              <a:t> </a:t>
            </a:r>
            <a:r>
              <a:rPr lang="en-IN" sz="1400">
                <a:solidFill>
                  <a:schemeClr val="tx1"/>
                </a:solidFill>
              </a:rPr>
              <a:t>Relationship</a:t>
            </a:r>
            <a:r>
              <a:rPr lang="en-IN" sz="1400"/>
              <a:t> </a:t>
            </a:r>
            <a:r>
              <a:rPr lang="en-IN" sz="1400">
                <a:solidFill>
                  <a:schemeClr val="tx1"/>
                </a:solidFill>
              </a:rPr>
              <a:t>Diagram</a:t>
            </a:r>
          </a:p>
        </p:txBody>
      </p:sp>
      <p:pic>
        <p:nvPicPr>
          <p:cNvPr id="20" name="Graphic 19" descr="Noodles outline">
            <a:extLst>
              <a:ext uri="{FF2B5EF4-FFF2-40B4-BE49-F238E27FC236}">
                <a16:creationId xmlns:a16="http://schemas.microsoft.com/office/drawing/2014/main" id="{7CBB6C23-7908-6EDA-E647-39EEF271D4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1904828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3205655" y="0"/>
            <a:ext cx="4838755" cy="707886"/>
          </a:xfrm>
          <a:prstGeom prst="rect">
            <a:avLst/>
          </a:prstGeom>
          <a:noFill/>
        </p:spPr>
        <p:txBody>
          <a:bodyPr wrap="square" rtlCol="0">
            <a:spAutoFit/>
          </a:bodyPr>
          <a:lstStyle>
            <a:defPPr>
              <a:defRPr lang="en-US"/>
            </a:defPPr>
            <a:lvl1pPr algn="ctr" fontAlgn="base">
              <a:defRPr sz="4000" b="1" u="sng">
                <a:latin typeface="Tempus Sans ITC" panose="04020404030D07020202" pitchFamily="82" charset="0"/>
                <a:ea typeface="+mj-ea"/>
                <a:cs typeface="+mj-cs"/>
              </a:defRPr>
            </a:lvl1pPr>
          </a:lstStyle>
          <a:p>
            <a:r>
              <a:rPr lang="en-IN"/>
              <a:t>Case Study Questions</a:t>
            </a:r>
          </a:p>
        </p:txBody>
      </p:sp>
      <p:sp>
        <p:nvSpPr>
          <p:cNvPr id="6" name="TextBox 5">
            <a:extLst>
              <a:ext uri="{FF2B5EF4-FFF2-40B4-BE49-F238E27FC236}">
                <a16:creationId xmlns:a16="http://schemas.microsoft.com/office/drawing/2014/main" id="{0FC8D516-8725-3EEF-24E6-DFC6D3515664}"/>
              </a:ext>
            </a:extLst>
          </p:cNvPr>
          <p:cNvSpPr txBox="1"/>
          <p:nvPr/>
        </p:nvSpPr>
        <p:spPr>
          <a:xfrm>
            <a:off x="130704" y="1394710"/>
            <a:ext cx="11930592" cy="4832092"/>
          </a:xfrm>
          <a:prstGeom prst="rect">
            <a:avLst/>
          </a:prstGeom>
          <a:noFill/>
        </p:spPr>
        <p:txBody>
          <a:bodyPr wrap="square">
            <a:spAutoFit/>
          </a:bodyPr>
          <a:lstStyle/>
          <a:p>
            <a:pPr>
              <a:buFont typeface="+mj-lt"/>
              <a:buAutoNum type="arabicParenR"/>
            </a:pPr>
            <a:r>
              <a:rPr lang="en-US" sz="2200" b="0" i="0">
                <a:effectLst/>
                <a:latin typeface="Tempus Sans ITC" panose="04020404030D07020202" pitchFamily="82" charset="0"/>
              </a:rPr>
              <a:t> What is the total amount each customer spent at the restaurant?</a:t>
            </a:r>
          </a:p>
          <a:p>
            <a:pPr algn="l" fontAlgn="base">
              <a:buFont typeface="+mj-lt"/>
              <a:buAutoNum type="arabicParenR"/>
            </a:pPr>
            <a:r>
              <a:rPr lang="en-US" sz="2200">
                <a:latin typeface="Tempus Sans ITC" panose="04020404030D07020202" pitchFamily="82" charset="0"/>
              </a:rPr>
              <a:t> </a:t>
            </a:r>
            <a:r>
              <a:rPr lang="en-US" sz="2200" b="0" i="0">
                <a:effectLst/>
                <a:latin typeface="Tempus Sans ITC" panose="04020404030D07020202" pitchFamily="82" charset="0"/>
              </a:rPr>
              <a:t>How many days has each customer visited the restaurant?</a:t>
            </a:r>
          </a:p>
          <a:p>
            <a:pPr algn="l" fontAlgn="base">
              <a:buFont typeface="+mj-lt"/>
              <a:buAutoNum type="arabicParenR"/>
            </a:pPr>
            <a:r>
              <a:rPr lang="en-US" sz="2200" b="0" i="0">
                <a:effectLst/>
                <a:latin typeface="Tempus Sans ITC" panose="04020404030D07020202" pitchFamily="82" charset="0"/>
              </a:rPr>
              <a:t> What was the </a:t>
            </a:r>
            <a:r>
              <a:rPr lang="en-US" sz="2200">
                <a:latin typeface="Tempus Sans ITC" panose="04020404030D07020202" pitchFamily="82" charset="0"/>
                <a:ea typeface="+mj-ea"/>
                <a:cs typeface="+mj-cs"/>
              </a:rPr>
              <a:t>first</a:t>
            </a:r>
            <a:r>
              <a:rPr lang="en-US" sz="2200" b="0" i="0">
                <a:effectLst/>
                <a:latin typeface="Tempus Sans ITC" panose="04020404030D07020202" pitchFamily="82" charset="0"/>
              </a:rPr>
              <a:t> item from the menu purchased by each customer?</a:t>
            </a:r>
          </a:p>
          <a:p>
            <a:pPr algn="l" fontAlgn="base">
              <a:buFont typeface="+mj-lt"/>
              <a:buAutoNum type="arabicParenR"/>
            </a:pPr>
            <a:r>
              <a:rPr lang="en-US" sz="2200" b="0" i="0">
                <a:effectLst/>
                <a:latin typeface="Tempus Sans ITC" panose="04020404030D07020202" pitchFamily="82" charset="0"/>
              </a:rPr>
              <a:t> What is the most purchased item on the menu and how many times was it purchased by all customers?</a:t>
            </a:r>
          </a:p>
          <a:p>
            <a:pPr algn="l" fontAlgn="base">
              <a:buFont typeface="+mj-lt"/>
              <a:buAutoNum type="arabicParenR"/>
            </a:pPr>
            <a:r>
              <a:rPr lang="en-US" sz="2200" b="0" i="0">
                <a:effectLst/>
                <a:latin typeface="Tempus Sans ITC" panose="04020404030D07020202" pitchFamily="82" charset="0"/>
              </a:rPr>
              <a:t> Which item was the most popular for each customer?</a:t>
            </a:r>
          </a:p>
          <a:p>
            <a:pPr algn="l" fontAlgn="base">
              <a:buFont typeface="+mj-lt"/>
              <a:buAutoNum type="arabicParenR"/>
            </a:pPr>
            <a:r>
              <a:rPr lang="en-US" sz="2200" b="0" i="0">
                <a:effectLst/>
                <a:latin typeface="Tempus Sans ITC" panose="04020404030D07020202" pitchFamily="82" charset="0"/>
              </a:rPr>
              <a:t> Which item was purchased first by the customer after they became a member?</a:t>
            </a:r>
          </a:p>
          <a:p>
            <a:pPr algn="l" fontAlgn="base">
              <a:buFont typeface="+mj-lt"/>
              <a:buAutoNum type="arabicParenR"/>
            </a:pPr>
            <a:r>
              <a:rPr lang="en-US" sz="2200" b="0" i="0">
                <a:effectLst/>
                <a:latin typeface="Tempus Sans ITC" panose="04020404030D07020202" pitchFamily="82" charset="0"/>
              </a:rPr>
              <a:t> Which item was purchased just before the customer became a member?</a:t>
            </a:r>
          </a:p>
          <a:p>
            <a:pPr algn="l" fontAlgn="base">
              <a:buFont typeface="+mj-lt"/>
              <a:buAutoNum type="arabicParenR"/>
            </a:pPr>
            <a:r>
              <a:rPr lang="en-US" sz="2200" b="0" i="0">
                <a:effectLst/>
                <a:latin typeface="Tempus Sans ITC" panose="04020404030D07020202" pitchFamily="82" charset="0"/>
              </a:rPr>
              <a:t> What is the total items and amount spent for each member before they became a member?</a:t>
            </a:r>
          </a:p>
          <a:p>
            <a:pPr algn="l" fontAlgn="base">
              <a:buFont typeface="+mj-lt"/>
              <a:buAutoNum type="arabicParenR"/>
            </a:pPr>
            <a:r>
              <a:rPr lang="en-US" sz="2200" b="0" i="0">
                <a:effectLst/>
                <a:latin typeface="Tempus Sans ITC" panose="04020404030D07020202" pitchFamily="82" charset="0"/>
              </a:rPr>
              <a:t> If each $1 spent equates to 10 points and sushi has a 2x points multiplier - how many points would each customer have?</a:t>
            </a:r>
          </a:p>
          <a:p>
            <a:pPr algn="l" fontAlgn="base">
              <a:buFont typeface="+mj-lt"/>
              <a:buAutoNum type="arabicParenR"/>
            </a:pPr>
            <a:r>
              <a:rPr lang="en-US" sz="2200" b="0" i="0">
                <a:effectLst/>
                <a:latin typeface="Tempus Sans ITC" panose="04020404030D07020202" pitchFamily="82" charset="0"/>
              </a:rPr>
              <a:t> In the first week after a customer joins the program (including their join date) they earn 2x points on all items, not just sushi - how many points do customer A and B have at the end of January?</a:t>
            </a:r>
          </a:p>
        </p:txBody>
      </p:sp>
      <p:pic>
        <p:nvPicPr>
          <p:cNvPr id="7" name="Graphic 6" descr="Noodles outline">
            <a:extLst>
              <a:ext uri="{FF2B5EF4-FFF2-40B4-BE49-F238E27FC236}">
                <a16:creationId xmlns:a16="http://schemas.microsoft.com/office/drawing/2014/main" id="{A842A9B4-3C1E-94EA-46DE-FB70B59412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1043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3205655" y="0"/>
            <a:ext cx="4838755" cy="707886"/>
          </a:xfrm>
          <a:prstGeom prst="rect">
            <a:avLst/>
          </a:prstGeom>
          <a:noFill/>
        </p:spPr>
        <p:txBody>
          <a:bodyPr wrap="square" rtlCol="0">
            <a:spAutoFit/>
          </a:bodyPr>
          <a:lstStyle/>
          <a:p>
            <a:pPr algn="ctr" fontAlgn="base"/>
            <a:r>
              <a:rPr lang="en-IN" sz="4000" b="1" u="sng">
                <a:latin typeface="Tempus Sans ITC" panose="04020404030D07020202" pitchFamily="82" charset="0"/>
                <a:ea typeface="+mj-ea"/>
                <a:cs typeface="+mj-cs"/>
              </a:rPr>
              <a:t>Solution</a:t>
            </a:r>
          </a:p>
        </p:txBody>
      </p:sp>
      <p:sp>
        <p:nvSpPr>
          <p:cNvPr id="2" name="TextBox 1">
            <a:extLst>
              <a:ext uri="{FF2B5EF4-FFF2-40B4-BE49-F238E27FC236}">
                <a16:creationId xmlns:a16="http://schemas.microsoft.com/office/drawing/2014/main" id="{9B7CDD06-456E-DE6E-7894-7210DC1E25D4}"/>
              </a:ext>
            </a:extLst>
          </p:cNvPr>
          <p:cNvSpPr txBox="1"/>
          <p:nvPr/>
        </p:nvSpPr>
        <p:spPr>
          <a:xfrm>
            <a:off x="367862" y="1156138"/>
            <a:ext cx="11461869" cy="430887"/>
          </a:xfrm>
          <a:prstGeom prst="rect">
            <a:avLst/>
          </a:prstGeom>
          <a:noFill/>
        </p:spPr>
        <p:txBody>
          <a:bodyPr wrap="square" rtlCol="0">
            <a:spAutoFit/>
          </a:bodyPr>
          <a:lstStyle/>
          <a:p>
            <a:r>
              <a:rPr lang="en-US" sz="2200">
                <a:latin typeface="Tempus Sans ITC" panose="04020404030D07020202" pitchFamily="82" charset="0"/>
              </a:rPr>
              <a:t>I’m using Microsoft SQL Server and these are the functions used.</a:t>
            </a:r>
            <a:endParaRPr lang="en-IN" sz="2200">
              <a:latin typeface="Tempus Sans ITC" panose="04020404030D07020202" pitchFamily="82" charset="0"/>
            </a:endParaRPr>
          </a:p>
        </p:txBody>
      </p:sp>
      <p:sp>
        <p:nvSpPr>
          <p:cNvPr id="5" name="TextBox 4">
            <a:extLst>
              <a:ext uri="{FF2B5EF4-FFF2-40B4-BE49-F238E27FC236}">
                <a16:creationId xmlns:a16="http://schemas.microsoft.com/office/drawing/2014/main" id="{13808457-CE46-92E8-5E3A-56AD155F8AC9}"/>
              </a:ext>
            </a:extLst>
          </p:cNvPr>
          <p:cNvSpPr txBox="1"/>
          <p:nvPr/>
        </p:nvSpPr>
        <p:spPr>
          <a:xfrm>
            <a:off x="367862" y="1864024"/>
            <a:ext cx="6096000" cy="1754326"/>
          </a:xfrm>
          <a:prstGeom prst="rect">
            <a:avLst/>
          </a:prstGeom>
          <a:noFill/>
        </p:spPr>
        <p:txBody>
          <a:bodyPr wrap="square">
            <a:spAutoFit/>
          </a:bodyPr>
          <a:lstStyle/>
          <a:p>
            <a:pPr marL="285750" indent="-285750">
              <a:buFont typeface="Wingdings" panose="05000000000000000000" pitchFamily="2" charset="2"/>
              <a:buChar char="Ø"/>
            </a:pPr>
            <a:r>
              <a:rPr lang="en-US">
                <a:latin typeface="Tempus Sans ITC" panose="04020404030D07020202" pitchFamily="82" charset="0"/>
              </a:rPr>
              <a:t>Aggregate functions — SUM, MIN, MAX</a:t>
            </a:r>
          </a:p>
          <a:p>
            <a:pPr marL="285750" indent="-285750">
              <a:buFont typeface="Wingdings" panose="05000000000000000000" pitchFamily="2" charset="2"/>
              <a:buChar char="Ø"/>
            </a:pPr>
            <a:r>
              <a:rPr lang="en-US">
                <a:latin typeface="Tempus Sans ITC" panose="04020404030D07020202" pitchFamily="82" charset="0"/>
              </a:rPr>
              <a:t>Numerical functions — TOP (WITH TIES)</a:t>
            </a:r>
          </a:p>
          <a:p>
            <a:pPr marL="285750" indent="-285750">
              <a:buFont typeface="Wingdings" panose="05000000000000000000" pitchFamily="2" charset="2"/>
              <a:buChar char="Ø"/>
            </a:pPr>
            <a:r>
              <a:rPr lang="en-US">
                <a:latin typeface="Tempus Sans ITC" panose="04020404030D07020202" pitchFamily="82" charset="0"/>
              </a:rPr>
              <a:t>Joins — Inner join, left join</a:t>
            </a:r>
          </a:p>
          <a:p>
            <a:pPr marL="285750" indent="-285750">
              <a:buFont typeface="Wingdings" panose="05000000000000000000" pitchFamily="2" charset="2"/>
              <a:buChar char="Ø"/>
            </a:pPr>
            <a:r>
              <a:rPr lang="en-US">
                <a:latin typeface="Tempus Sans ITC" panose="04020404030D07020202" pitchFamily="82" charset="0"/>
              </a:rPr>
              <a:t>Temp tables (CTE)</a:t>
            </a:r>
          </a:p>
          <a:p>
            <a:pPr marL="285750" indent="-285750">
              <a:buFont typeface="Wingdings" panose="05000000000000000000" pitchFamily="2" charset="2"/>
              <a:buChar char="Ø"/>
            </a:pPr>
            <a:r>
              <a:rPr lang="en-US">
                <a:latin typeface="Tempus Sans ITC" panose="04020404030D07020202" pitchFamily="82" charset="0"/>
              </a:rPr>
              <a:t>Windows function</a:t>
            </a:r>
          </a:p>
          <a:p>
            <a:pPr marL="285750" indent="-285750">
              <a:buFont typeface="Wingdings" panose="05000000000000000000" pitchFamily="2" charset="2"/>
              <a:buChar char="Ø"/>
            </a:pPr>
            <a:r>
              <a:rPr lang="en-US">
                <a:latin typeface="Tempus Sans ITC" panose="04020404030D07020202" pitchFamily="82" charset="0"/>
              </a:rPr>
              <a:t>Other Advanced functions- CAST, CASE STATEMENT</a:t>
            </a:r>
            <a:endParaRPr lang="en-IN">
              <a:latin typeface="Tempus Sans ITC" panose="04020404030D07020202" pitchFamily="82" charset="0"/>
            </a:endParaRPr>
          </a:p>
        </p:txBody>
      </p:sp>
      <p:sp>
        <p:nvSpPr>
          <p:cNvPr id="13" name="TextBox 12">
            <a:extLst>
              <a:ext uri="{FF2B5EF4-FFF2-40B4-BE49-F238E27FC236}">
                <a16:creationId xmlns:a16="http://schemas.microsoft.com/office/drawing/2014/main" id="{CDBC1E96-58DD-F597-FFEE-CD38D3B30B94}"/>
              </a:ext>
            </a:extLst>
          </p:cNvPr>
          <p:cNvSpPr txBox="1"/>
          <p:nvPr/>
        </p:nvSpPr>
        <p:spPr>
          <a:xfrm>
            <a:off x="367862" y="4583360"/>
            <a:ext cx="7798675" cy="43088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a:solidFill>
                  <a:prstClr val="black"/>
                </a:solidFill>
                <a:latin typeface="Tempus Sans ITC" panose="04020404030D07020202" pitchFamily="82" charset="0"/>
              </a:rPr>
              <a:t>Let’s look at the individual solution to the problem statement.</a:t>
            </a:r>
            <a:endParaRPr kumimoji="0" lang="en-IN" sz="2200" b="0" i="0" u="none" strike="noStrike" kern="1200" cap="none" spc="0" normalizeH="0" baseline="0" noProof="0">
              <a:ln>
                <a:noFill/>
              </a:ln>
              <a:solidFill>
                <a:prstClr val="black"/>
              </a:solidFill>
              <a:effectLst/>
              <a:uLnTx/>
              <a:uFillTx/>
              <a:latin typeface="Tempus Sans ITC" panose="04020404030D07020202" pitchFamily="82" charset="0"/>
              <a:ea typeface="+mn-ea"/>
              <a:cs typeface="+mn-cs"/>
            </a:endParaRPr>
          </a:p>
        </p:txBody>
      </p:sp>
      <p:pic>
        <p:nvPicPr>
          <p:cNvPr id="15" name="Graphic 14" descr="Noodles outline">
            <a:extLst>
              <a:ext uri="{FF2B5EF4-FFF2-40B4-BE49-F238E27FC236}">
                <a16:creationId xmlns:a16="http://schemas.microsoft.com/office/drawing/2014/main" id="{6BA1F822-21C9-20CB-190F-3D849E8E1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139050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584775"/>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What is the total amount each customer spent at the restaurant?</a:t>
            </a:r>
          </a:p>
        </p:txBody>
      </p:sp>
      <p:sp>
        <p:nvSpPr>
          <p:cNvPr id="9" name="TextBox 8">
            <a:extLst>
              <a:ext uri="{FF2B5EF4-FFF2-40B4-BE49-F238E27FC236}">
                <a16:creationId xmlns:a16="http://schemas.microsoft.com/office/drawing/2014/main" id="{0AB99BEC-6173-BE6B-0658-E1748805AC99}"/>
              </a:ext>
            </a:extLst>
          </p:cNvPr>
          <p:cNvSpPr txBox="1"/>
          <p:nvPr/>
        </p:nvSpPr>
        <p:spPr>
          <a:xfrm>
            <a:off x="467710" y="2305615"/>
            <a:ext cx="5475891" cy="2462213"/>
          </a:xfrm>
          <a:prstGeom prst="rect">
            <a:avLst/>
          </a:prstGeom>
          <a:noFill/>
        </p:spPr>
        <p:txBody>
          <a:bodyPr wrap="square">
            <a:spAutoFit/>
          </a:bodyPr>
          <a:lstStyle/>
          <a:p>
            <a:r>
              <a:rPr lang="en-US" sz="2200" b="1">
                <a:latin typeface="Tempus Sans ITC" panose="04020404030D07020202" pitchFamily="82" charset="0"/>
              </a:rPr>
              <a:t>SELECT s.customer_id, </a:t>
            </a:r>
          </a:p>
          <a:p>
            <a:r>
              <a:rPr lang="en-US" sz="2200" b="1">
                <a:latin typeface="Tempus Sans ITC" panose="04020404030D07020202" pitchFamily="82" charset="0"/>
              </a:rPr>
              <a:t>       '$'+ CAST(SUM(m.price) AS VARCHAR) AS total_spent</a:t>
            </a:r>
          </a:p>
          <a:p>
            <a:r>
              <a:rPr lang="en-US" sz="2200" b="1">
                <a:latin typeface="Tempus Sans ITC" panose="04020404030D07020202" pitchFamily="82" charset="0"/>
              </a:rPr>
              <a:t>FROM sales AS s</a:t>
            </a:r>
          </a:p>
          <a:p>
            <a:r>
              <a:rPr lang="en-US" sz="2200" b="1">
                <a:latin typeface="Tempus Sans ITC" panose="04020404030D07020202" pitchFamily="82" charset="0"/>
              </a:rPr>
              <a:t>INNER JOIN menu AS m</a:t>
            </a:r>
          </a:p>
          <a:p>
            <a:r>
              <a:rPr lang="en-US" sz="2200" b="1">
                <a:latin typeface="Tempus Sans ITC" panose="04020404030D07020202" pitchFamily="82" charset="0"/>
              </a:rPr>
              <a:t>ON s.product_id = m.product_id</a:t>
            </a:r>
          </a:p>
          <a:p>
            <a:r>
              <a:rPr lang="en-US" sz="2200" b="1">
                <a:latin typeface="Tempus Sans ITC" panose="04020404030D07020202" pitchFamily="82" charset="0"/>
              </a:rPr>
              <a:t>GROUP BY s.customer_id;</a:t>
            </a:r>
          </a:p>
        </p:txBody>
      </p:sp>
      <p:pic>
        <p:nvPicPr>
          <p:cNvPr id="23" name="Picture 22">
            <a:extLst>
              <a:ext uri="{FF2B5EF4-FFF2-40B4-BE49-F238E27FC236}">
                <a16:creationId xmlns:a16="http://schemas.microsoft.com/office/drawing/2014/main" id="{F8134A32-27AE-F544-3091-A057A2F7F4FD}"/>
              </a:ext>
            </a:extLst>
          </p:cNvPr>
          <p:cNvPicPr>
            <a:picLocks/>
          </p:cNvPicPr>
          <p:nvPr/>
        </p:nvPicPr>
        <p:blipFill>
          <a:blip r:embed="rId2">
            <a:clrChange>
              <a:clrFrom>
                <a:srgbClr val="FFFFFF"/>
              </a:clrFrom>
              <a:clrTo>
                <a:srgbClr val="FFFFFF">
                  <a:alpha val="0"/>
                </a:srgbClr>
              </a:clrTo>
            </a:clrChange>
          </a:blip>
          <a:stretch>
            <a:fillRect/>
          </a:stretch>
        </p:blipFill>
        <p:spPr>
          <a:xfrm>
            <a:off x="7063378" y="2244203"/>
            <a:ext cx="4251227" cy="3154680"/>
          </a:xfrm>
          <a:prstGeom prst="rect">
            <a:avLst/>
          </a:prstGeom>
        </p:spPr>
      </p:pic>
      <p:pic>
        <p:nvPicPr>
          <p:cNvPr id="24" name="Graphic 23" descr="Noodles outline">
            <a:extLst>
              <a:ext uri="{FF2B5EF4-FFF2-40B4-BE49-F238E27FC236}">
                <a16:creationId xmlns:a16="http://schemas.microsoft.com/office/drawing/2014/main" id="{3C61B8EC-0BBC-F881-11A1-2796F67914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272954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584775"/>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How many days has each customer visited the restaurant?</a:t>
            </a:r>
          </a:p>
        </p:txBody>
      </p:sp>
      <p:sp>
        <p:nvSpPr>
          <p:cNvPr id="9" name="TextBox 8">
            <a:extLst>
              <a:ext uri="{FF2B5EF4-FFF2-40B4-BE49-F238E27FC236}">
                <a16:creationId xmlns:a16="http://schemas.microsoft.com/office/drawing/2014/main" id="{0AB99BEC-6173-BE6B-0658-E1748805AC99}"/>
              </a:ext>
            </a:extLst>
          </p:cNvPr>
          <p:cNvSpPr txBox="1"/>
          <p:nvPr/>
        </p:nvSpPr>
        <p:spPr>
          <a:xfrm>
            <a:off x="467710" y="2305615"/>
            <a:ext cx="5475891" cy="1785104"/>
          </a:xfrm>
          <a:prstGeom prst="rect">
            <a:avLst/>
          </a:prstGeom>
          <a:noFill/>
        </p:spPr>
        <p:txBody>
          <a:bodyPr wrap="square">
            <a:spAutoFit/>
          </a:bodyPr>
          <a:lstStyle/>
          <a:p>
            <a:r>
              <a:rPr lang="en-US" sz="2200" b="1">
                <a:latin typeface="Tempus Sans ITC" panose="04020404030D07020202" pitchFamily="82" charset="0"/>
              </a:rPr>
              <a:t>SELECT customer_id,</a:t>
            </a:r>
          </a:p>
          <a:p>
            <a:r>
              <a:rPr lang="en-US" sz="2200" b="1">
                <a:latin typeface="Tempus Sans ITC" panose="04020404030D07020202" pitchFamily="82" charset="0"/>
              </a:rPr>
              <a:t>             COUNT(DISTINCT(order_date)) AS visits</a:t>
            </a:r>
          </a:p>
          <a:p>
            <a:r>
              <a:rPr lang="en-US" sz="2200" b="1">
                <a:latin typeface="Tempus Sans ITC" panose="04020404030D07020202" pitchFamily="82" charset="0"/>
              </a:rPr>
              <a:t>FROM sales</a:t>
            </a:r>
          </a:p>
          <a:p>
            <a:r>
              <a:rPr lang="en-US" sz="2200" b="1">
                <a:latin typeface="Tempus Sans ITC" panose="04020404030D07020202" pitchFamily="82" charset="0"/>
              </a:rPr>
              <a:t>GROUP BY customer_id;</a:t>
            </a:r>
          </a:p>
        </p:txBody>
      </p:sp>
      <p:pic>
        <p:nvPicPr>
          <p:cNvPr id="3" name="Picture 2">
            <a:extLst>
              <a:ext uri="{FF2B5EF4-FFF2-40B4-BE49-F238E27FC236}">
                <a16:creationId xmlns:a16="http://schemas.microsoft.com/office/drawing/2014/main" id="{1AAC8DF9-FB07-E650-A991-4E7330F3191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14712" y="2172075"/>
            <a:ext cx="4251960" cy="3298935"/>
          </a:xfrm>
          <a:prstGeom prst="rect">
            <a:avLst/>
          </a:prstGeom>
        </p:spPr>
      </p:pic>
      <p:pic>
        <p:nvPicPr>
          <p:cNvPr id="5" name="Graphic 4" descr="Noodles outline">
            <a:extLst>
              <a:ext uri="{FF2B5EF4-FFF2-40B4-BE49-F238E27FC236}">
                <a16:creationId xmlns:a16="http://schemas.microsoft.com/office/drawing/2014/main" id="{07D2CD9A-E36F-FA5B-08D6-9B93BC9228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412134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2AEDCB-3859-4EAD-AA65-4BDD2802A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2AA709-28A2-4289-A11E-FD3AA53F0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1608D5D4-689C-423B-9974-4733A30A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Oval 13">
            <a:extLst>
              <a:ext uri="{FF2B5EF4-FFF2-40B4-BE49-F238E27FC236}">
                <a16:creationId xmlns:a16="http://schemas.microsoft.com/office/drawing/2014/main" id="{4A8673E8-250A-46DB-9A53-00144B5AB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chemeClr val="tx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47436BE-1CD6-7FE2-BA9C-B1E000FA5B70}"/>
              </a:ext>
            </a:extLst>
          </p:cNvPr>
          <p:cNvSpPr txBox="1"/>
          <p:nvPr/>
        </p:nvSpPr>
        <p:spPr>
          <a:xfrm>
            <a:off x="178677" y="200311"/>
            <a:ext cx="11529848" cy="1077218"/>
          </a:xfrm>
          <a:prstGeom prst="rect">
            <a:avLst/>
          </a:prstGeom>
          <a:noFill/>
        </p:spPr>
        <p:txBody>
          <a:bodyPr wrap="square" rtlCol="0">
            <a:spAutoFit/>
          </a:bodyPr>
          <a:lstStyle/>
          <a:p>
            <a:pPr algn="ctr" fontAlgn="base"/>
            <a:r>
              <a:rPr lang="en-US" sz="3200" b="1" u="sng">
                <a:latin typeface="Tempus Sans ITC" panose="04020404030D07020202" pitchFamily="82" charset="0"/>
                <a:ea typeface="+mj-ea"/>
                <a:cs typeface="+mj-cs"/>
              </a:rPr>
              <a:t>What was the first item from the menu purchased by each customer?</a:t>
            </a:r>
          </a:p>
        </p:txBody>
      </p:sp>
      <p:sp>
        <p:nvSpPr>
          <p:cNvPr id="9" name="TextBox 8">
            <a:extLst>
              <a:ext uri="{FF2B5EF4-FFF2-40B4-BE49-F238E27FC236}">
                <a16:creationId xmlns:a16="http://schemas.microsoft.com/office/drawing/2014/main" id="{0AB99BEC-6173-BE6B-0658-E1748805AC99}"/>
              </a:ext>
            </a:extLst>
          </p:cNvPr>
          <p:cNvSpPr txBox="1"/>
          <p:nvPr/>
        </p:nvSpPr>
        <p:spPr>
          <a:xfrm>
            <a:off x="272817" y="1559385"/>
            <a:ext cx="5475891" cy="4401205"/>
          </a:xfrm>
          <a:prstGeom prst="rect">
            <a:avLst/>
          </a:prstGeom>
          <a:noFill/>
        </p:spPr>
        <p:txBody>
          <a:bodyPr wrap="square">
            <a:spAutoFit/>
          </a:bodyPr>
          <a:lstStyle/>
          <a:p>
            <a:r>
              <a:rPr lang="en-US" sz="2000" b="1">
                <a:latin typeface="Tempus Sans ITC" panose="04020404030D07020202" pitchFamily="82" charset="0"/>
              </a:rPr>
              <a:t>WITH first_item AS</a:t>
            </a:r>
          </a:p>
          <a:p>
            <a:r>
              <a:rPr lang="en-US" sz="2000" b="1">
                <a:latin typeface="Tempus Sans ITC" panose="04020404030D07020202" pitchFamily="82" charset="0"/>
              </a:rPr>
              <a:t>(</a:t>
            </a:r>
          </a:p>
          <a:p>
            <a:r>
              <a:rPr lang="en-US" sz="2000" b="1">
                <a:latin typeface="Tempus Sans ITC" panose="04020404030D07020202" pitchFamily="82" charset="0"/>
              </a:rPr>
              <a:t>SELECT s.customer_id,</a:t>
            </a:r>
          </a:p>
          <a:p>
            <a:r>
              <a:rPr lang="en-US" sz="2000" b="1">
                <a:latin typeface="Tempus Sans ITC" panose="04020404030D07020202" pitchFamily="82" charset="0"/>
              </a:rPr>
              <a:t>       m.product_name, [rank] = RANK() OVER(PARTITION BY customer_id ORDER BY s.order_date ASC)</a:t>
            </a:r>
          </a:p>
          <a:p>
            <a:r>
              <a:rPr lang="en-US" sz="2000" b="1">
                <a:latin typeface="Tempus Sans ITC" panose="04020404030D07020202" pitchFamily="82" charset="0"/>
              </a:rPr>
              <a:t>FROM sales AS s</a:t>
            </a:r>
          </a:p>
          <a:p>
            <a:r>
              <a:rPr lang="en-US" sz="2000" b="1">
                <a:latin typeface="Tempus Sans ITC" panose="04020404030D07020202" pitchFamily="82" charset="0"/>
              </a:rPr>
              <a:t>INNER JOIN menu AS m</a:t>
            </a:r>
          </a:p>
          <a:p>
            <a:r>
              <a:rPr lang="en-US" sz="2000" b="1">
                <a:latin typeface="Tempus Sans ITC" panose="04020404030D07020202" pitchFamily="82" charset="0"/>
              </a:rPr>
              <a:t>ON s.product_id = m.product_id</a:t>
            </a:r>
          </a:p>
          <a:p>
            <a:r>
              <a:rPr lang="en-US" sz="2000" b="1">
                <a:latin typeface="Tempus Sans ITC" panose="04020404030D07020202" pitchFamily="82" charset="0"/>
              </a:rPr>
              <a:t>)</a:t>
            </a:r>
          </a:p>
          <a:p>
            <a:r>
              <a:rPr lang="en-US" sz="2000" b="1">
                <a:latin typeface="Tempus Sans ITC" panose="04020404030D07020202" pitchFamily="82" charset="0"/>
              </a:rPr>
              <a:t>SELECT customer_id, product_name</a:t>
            </a:r>
          </a:p>
          <a:p>
            <a:r>
              <a:rPr lang="en-US" sz="2000" b="1">
                <a:latin typeface="Tempus Sans ITC" panose="04020404030D07020202" pitchFamily="82" charset="0"/>
              </a:rPr>
              <a:t>FROM first_item </a:t>
            </a:r>
          </a:p>
          <a:p>
            <a:r>
              <a:rPr lang="en-US" sz="2000" b="1">
                <a:latin typeface="Tempus Sans ITC" panose="04020404030D07020202" pitchFamily="82" charset="0"/>
              </a:rPr>
              <a:t>WHERE [rank] = 1</a:t>
            </a:r>
          </a:p>
          <a:p>
            <a:r>
              <a:rPr lang="en-US" sz="2000" b="1">
                <a:latin typeface="Tempus Sans ITC" panose="04020404030D07020202" pitchFamily="82" charset="0"/>
              </a:rPr>
              <a:t>GROUP BY customer_id, product_name;</a:t>
            </a:r>
          </a:p>
        </p:txBody>
      </p:sp>
      <p:pic>
        <p:nvPicPr>
          <p:cNvPr id="5" name="Picture 4">
            <a:extLst>
              <a:ext uri="{FF2B5EF4-FFF2-40B4-BE49-F238E27FC236}">
                <a16:creationId xmlns:a16="http://schemas.microsoft.com/office/drawing/2014/main" id="{03BB0665-09E0-52D8-E1B1-A025AE66FB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4498" y="2290002"/>
            <a:ext cx="4251960" cy="2765372"/>
          </a:xfrm>
          <a:prstGeom prst="rect">
            <a:avLst/>
          </a:prstGeom>
        </p:spPr>
      </p:pic>
      <p:pic>
        <p:nvPicPr>
          <p:cNvPr id="6" name="Graphic 5" descr="Noodles outline">
            <a:extLst>
              <a:ext uri="{FF2B5EF4-FFF2-40B4-BE49-F238E27FC236}">
                <a16:creationId xmlns:a16="http://schemas.microsoft.com/office/drawing/2014/main" id="{E07ACD9D-493B-68E1-C854-7ED5737AF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918" y="6258874"/>
            <a:ext cx="453668" cy="398815"/>
          </a:xfrm>
          <a:prstGeom prst="rect">
            <a:avLst/>
          </a:prstGeom>
        </p:spPr>
      </p:pic>
    </p:spTree>
    <p:extLst>
      <p:ext uri="{BB962C8B-B14F-4D97-AF65-F5344CB8AC3E}">
        <p14:creationId xmlns:p14="http://schemas.microsoft.com/office/powerpoint/2010/main" val="2512347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docProps/app.xml><?xml version="1.0" encoding="utf-8"?>
<Properties xmlns="http://schemas.openxmlformats.org/officeDocument/2006/extended-properties" xmlns:vt="http://schemas.openxmlformats.org/officeDocument/2006/docPropsVTypes">
  <Template/>
  <TotalTime>759</TotalTime>
  <Words>1972</Words>
  <Application>Microsoft Office PowerPoint</Application>
  <PresentationFormat>Widescreen</PresentationFormat>
  <Paragraphs>193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Bookman Old Style</vt:lpstr>
      <vt:lpstr>Calibri</vt:lpstr>
      <vt:lpstr>Century Gothic</vt:lpstr>
      <vt:lpstr>Rockwell Extra Bold</vt:lpstr>
      <vt:lpstr>Tempus Sans ITC</vt:lpstr>
      <vt:lpstr>Wingdings</vt:lpstr>
      <vt:lpstr>Wood Type</vt:lpstr>
      <vt:lpstr>Case Study #1 - Danny's Diner</vt:lpstr>
      <vt:lpstr>Danny seriously loves Japanese food so in the beginning of 2021, he decides to embark upon a risky venture and opens up a cute little restaurant that sells his 3 favourite foods: sushi, curry and ramen. Danny’s Diner is in need of your assistance to help the restaurant stay afloat - the restaurant has captured some very basic data from their few months of operation but have no idea how to use their data to help them run the business.</vt:lpstr>
      <vt:lpstr>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  He plans on using these insights to help him decide whether he should expand the existing customer loyalty program - additionally he needs help to generate some basic datasets so his team can easily inspect the data without needing to use SQL.  Danny has provided us with a sample of his overall customer data due to privacy issues - but he hopes that these examples are enough for you to write fully functioning SQL queries to help him answer his questions!</vt:lpstr>
      <vt:lpstr>Danny has shared 3 key datasets for this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All The Things</vt:lpstr>
      <vt:lpstr>Rank All The Things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 Danny's Diner</dc:title>
  <dc:creator>Gurjeet Singh Sodhi</dc:creator>
  <cp:lastModifiedBy>Gurjeet Singh Sodhi</cp:lastModifiedBy>
  <cp:revision>28</cp:revision>
  <dcterms:created xsi:type="dcterms:W3CDTF">2023-03-27T04:52:25Z</dcterms:created>
  <dcterms:modified xsi:type="dcterms:W3CDTF">2023-03-28T03:18:56Z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2023-03-27T05:18:39Z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0b557837-eb1c-4a3e-82d6-f314f1e42c89</vt:lpwstr>
  </property>
  <property fmtid="{D5CDD505-2E9C-101B-9397-08002B2CF9AE}" pid="7" name="MSIP_Label_defa4170-0d19-0005-0004-bc88714345d2_ActionId">
    <vt:lpwstr>e512390e-160a-4480-b41b-4115b8987ee9</vt:lpwstr>
  </property>
  <property fmtid="{D5CDD505-2E9C-101B-9397-08002B2CF9AE}" pid="8" name="MSIP_Label_defa4170-0d19-0005-0004-bc88714345d2_ContentBits">
    <vt:lpwstr>0</vt:lpwstr>
  </property>
</Properties>
</file>